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59" r:id="rId1"/>
  </p:sldMasterIdLst>
  <p:notesMasterIdLst>
    <p:notesMasterId r:id="rId16"/>
  </p:notesMasterIdLst>
  <p:handoutMasterIdLst>
    <p:handoutMasterId r:id="rId17"/>
  </p:handoutMasterIdLst>
  <p:sldIdLst>
    <p:sldId id="765" r:id="rId2"/>
    <p:sldId id="930" r:id="rId3"/>
    <p:sldId id="957" r:id="rId4"/>
    <p:sldId id="968" r:id="rId5"/>
    <p:sldId id="969" r:id="rId6"/>
    <p:sldId id="966" r:id="rId7"/>
    <p:sldId id="959" r:id="rId8"/>
    <p:sldId id="967" r:id="rId9"/>
    <p:sldId id="960" r:id="rId10"/>
    <p:sldId id="859" r:id="rId11"/>
    <p:sldId id="908" r:id="rId12"/>
    <p:sldId id="956" r:id="rId13"/>
    <p:sldId id="963" r:id="rId14"/>
    <p:sldId id="836" r:id="rId15"/>
  </p:sldIdLst>
  <p:sldSz cx="9144000" cy="6858000" type="screen4x3"/>
  <p:notesSz cx="6808788" cy="99409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82FAC"/>
    <a:srgbClr val="6286F8"/>
    <a:srgbClr val="EDEFE5"/>
    <a:srgbClr val="C8FCCE"/>
    <a:srgbClr val="A0E5FE"/>
    <a:srgbClr val="A4F2FA"/>
    <a:srgbClr val="1D0116"/>
    <a:srgbClr val="460000"/>
    <a:srgbClr val="660066"/>
    <a:srgbClr val="FFE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6374" autoAdjust="0"/>
  </p:normalViewPr>
  <p:slideViewPr>
    <p:cSldViewPr>
      <p:cViewPr varScale="1">
        <p:scale>
          <a:sx n="108" d="100"/>
          <a:sy n="108" d="100"/>
        </p:scale>
        <p:origin x="1626" y="114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04" y="-96"/>
      </p:cViewPr>
      <p:guideLst>
        <p:guide orient="horz" pos="3131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4.pn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2E48CC-6144-40A2-8869-CCAF26673FAF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88F4D200-FBD0-42F8-86D6-FE4147C10DDB}">
      <dgm:prSet phldrT="[Текст]" custT="1"/>
      <dgm:spPr/>
      <dgm:t>
        <a:bodyPr/>
        <a:lstStyle/>
        <a:p>
          <a:pPr algn="just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 обеспечение единообразных подходов к применению обязательных требований законодательства Российской Федерации о государственном контроле (надзоре), муниципальном контроле;</a:t>
          </a:r>
        </a:p>
      </dgm:t>
    </dgm:pt>
    <dgm:pt modelId="{4031DEDD-F1E2-44D5-9768-C2741EA1E99E}" type="parTrans" cxnId="{CD3BBD9D-15BD-4CD4-9FA4-35BCDA465626}">
      <dgm:prSet/>
      <dgm:spPr/>
      <dgm:t>
        <a:bodyPr/>
        <a:lstStyle/>
        <a:p>
          <a:endParaRPr lang="ru-RU"/>
        </a:p>
      </dgm:t>
    </dgm:pt>
    <dgm:pt modelId="{2A0FB625-9DFA-41EA-85F1-38F418756FC5}" type="sibTrans" cxnId="{CD3BBD9D-15BD-4CD4-9FA4-35BCDA465626}">
      <dgm:prSet/>
      <dgm:spPr/>
      <dgm:t>
        <a:bodyPr/>
        <a:lstStyle/>
        <a:p>
          <a:endParaRPr lang="ru-RU"/>
        </a:p>
      </dgm:t>
    </dgm:pt>
    <dgm:pt modelId="{C3A8A9A9-CD24-4384-8223-61EFD9D17A6D}">
      <dgm:prSet phldrT="[Текст]" custT="1"/>
      <dgm:spPr/>
      <dgm:t>
        <a:bodyPr/>
        <a:lstStyle/>
        <a:p>
          <a:pPr algn="just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 выявление типичных нарушений обязательных требований, причин, факторов и условий, способствующих возникновению указанных нарушений;</a:t>
          </a:r>
        </a:p>
      </dgm:t>
    </dgm:pt>
    <dgm:pt modelId="{9DBF0791-B49D-485E-9593-3471559C0208}" type="parTrans" cxnId="{C98E5295-16A9-4C5F-90A5-C176E0AE29C2}">
      <dgm:prSet/>
      <dgm:spPr/>
      <dgm:t>
        <a:bodyPr/>
        <a:lstStyle/>
        <a:p>
          <a:endParaRPr lang="ru-RU"/>
        </a:p>
      </dgm:t>
    </dgm:pt>
    <dgm:pt modelId="{05BE1529-F326-4008-B4FF-157731EEE191}" type="sibTrans" cxnId="{C98E5295-16A9-4C5F-90A5-C176E0AE29C2}">
      <dgm:prSet/>
      <dgm:spPr/>
      <dgm:t>
        <a:bodyPr/>
        <a:lstStyle/>
        <a:p>
          <a:endParaRPr lang="ru-RU"/>
        </a:p>
      </dgm:t>
    </dgm:pt>
    <dgm:pt modelId="{139ADAE9-0FAB-4239-9526-A6D4FA17E1EE}">
      <dgm:prSet phldrT="[Текст]" custT="1"/>
      <dgm:spPr/>
      <dgm:t>
        <a:bodyPr/>
        <a:lstStyle/>
        <a:p>
          <a:pPr algn="just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 подготовка предложений об актуализации обязательных требований;</a:t>
          </a:r>
        </a:p>
        <a:p>
          <a:pPr algn="just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 подготовка предложений о внесении изменений в законодательство </a:t>
          </a:r>
          <a:b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Российской Федерации о государственном контроле (надзоре), муниципальном контроле;</a:t>
          </a:r>
        </a:p>
      </dgm:t>
    </dgm:pt>
    <dgm:pt modelId="{6DAEA095-E9DB-4A31-B6C4-97FF5051F47F}" type="parTrans" cxnId="{9F619F8B-3935-4F18-9655-B8E2758CDD2B}">
      <dgm:prSet/>
      <dgm:spPr/>
      <dgm:t>
        <a:bodyPr/>
        <a:lstStyle/>
        <a:p>
          <a:endParaRPr lang="ru-RU"/>
        </a:p>
      </dgm:t>
    </dgm:pt>
    <dgm:pt modelId="{0412DA84-D7FE-43C2-8EBB-2A30343B8F94}" type="sibTrans" cxnId="{9F619F8B-3935-4F18-9655-B8E2758CDD2B}">
      <dgm:prSet/>
      <dgm:spPr/>
      <dgm:t>
        <a:bodyPr/>
        <a:lstStyle/>
        <a:p>
          <a:endParaRPr lang="ru-RU"/>
        </a:p>
      </dgm:t>
    </dgm:pt>
    <dgm:pt modelId="{D87D52D1-CCCF-4C8F-BB4C-67DEF91E173F}">
      <dgm:prSet custT="1"/>
      <dgm:spPr/>
      <dgm:t>
        <a:bodyPr/>
        <a:lstStyle/>
        <a:p>
          <a:pPr algn="just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 анализ случаев причинения вреда (ущерба) охраняемым законом ценностям, выявление источников и факторов риска причинения вреда (ущерба).</a:t>
          </a:r>
        </a:p>
      </dgm:t>
    </dgm:pt>
    <dgm:pt modelId="{1381708F-2DA8-4E9A-8BAA-87CF960CFD60}" type="parTrans" cxnId="{9AD2AB57-22A1-4CD8-9068-533887225E3A}">
      <dgm:prSet/>
      <dgm:spPr/>
      <dgm:t>
        <a:bodyPr/>
        <a:lstStyle/>
        <a:p>
          <a:endParaRPr lang="ru-RU"/>
        </a:p>
      </dgm:t>
    </dgm:pt>
    <dgm:pt modelId="{BE6BBA40-CB6C-4E95-8546-B7B1BE999CB5}" type="sibTrans" cxnId="{9AD2AB57-22A1-4CD8-9068-533887225E3A}">
      <dgm:prSet/>
      <dgm:spPr/>
      <dgm:t>
        <a:bodyPr/>
        <a:lstStyle/>
        <a:p>
          <a:endParaRPr lang="ru-RU"/>
        </a:p>
      </dgm:t>
    </dgm:pt>
    <dgm:pt modelId="{E59041FF-C40F-4D47-B733-0E3C76624686}" type="pres">
      <dgm:prSet presAssocID="{522E48CC-6144-40A2-8869-CCAF26673FA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0B3AAC1-ABB2-4CB7-AD52-E4CF3E62FC71}" type="pres">
      <dgm:prSet presAssocID="{88F4D200-FBD0-42F8-86D6-FE4147C10DDB}" presName="thickLine" presStyleLbl="alignNode1" presStyleIdx="0" presStyleCnt="4"/>
      <dgm:spPr/>
    </dgm:pt>
    <dgm:pt modelId="{FE2A6991-422E-43D1-8568-701F7BC2FC25}" type="pres">
      <dgm:prSet presAssocID="{88F4D200-FBD0-42F8-86D6-FE4147C10DDB}" presName="horz1" presStyleCnt="0"/>
      <dgm:spPr/>
    </dgm:pt>
    <dgm:pt modelId="{9348F613-533D-4041-9766-E47F18203E02}" type="pres">
      <dgm:prSet presAssocID="{88F4D200-FBD0-42F8-86D6-FE4147C10DDB}" presName="tx1" presStyleLbl="revTx" presStyleIdx="0" presStyleCnt="4"/>
      <dgm:spPr/>
      <dgm:t>
        <a:bodyPr/>
        <a:lstStyle/>
        <a:p>
          <a:endParaRPr lang="ru-RU"/>
        </a:p>
      </dgm:t>
    </dgm:pt>
    <dgm:pt modelId="{A5CC6223-84F8-427F-B454-511993366E2B}" type="pres">
      <dgm:prSet presAssocID="{88F4D200-FBD0-42F8-86D6-FE4147C10DDB}" presName="vert1" presStyleCnt="0"/>
      <dgm:spPr/>
    </dgm:pt>
    <dgm:pt modelId="{91A6FCD8-F6B5-41B7-BC5C-01C5BE7FB081}" type="pres">
      <dgm:prSet presAssocID="{C3A8A9A9-CD24-4384-8223-61EFD9D17A6D}" presName="thickLine" presStyleLbl="alignNode1" presStyleIdx="1" presStyleCnt="4"/>
      <dgm:spPr/>
    </dgm:pt>
    <dgm:pt modelId="{937040C6-C353-4BC2-889F-53E0A94E7C8F}" type="pres">
      <dgm:prSet presAssocID="{C3A8A9A9-CD24-4384-8223-61EFD9D17A6D}" presName="horz1" presStyleCnt="0"/>
      <dgm:spPr/>
    </dgm:pt>
    <dgm:pt modelId="{2519E47F-4EB3-49C0-B513-445933C87B35}" type="pres">
      <dgm:prSet presAssocID="{C3A8A9A9-CD24-4384-8223-61EFD9D17A6D}" presName="tx1" presStyleLbl="revTx" presStyleIdx="1" presStyleCnt="4"/>
      <dgm:spPr/>
      <dgm:t>
        <a:bodyPr/>
        <a:lstStyle/>
        <a:p>
          <a:endParaRPr lang="ru-RU"/>
        </a:p>
      </dgm:t>
    </dgm:pt>
    <dgm:pt modelId="{DC834D48-5D89-44FB-892A-8CFA5D43730F}" type="pres">
      <dgm:prSet presAssocID="{C3A8A9A9-CD24-4384-8223-61EFD9D17A6D}" presName="vert1" presStyleCnt="0"/>
      <dgm:spPr/>
    </dgm:pt>
    <dgm:pt modelId="{D6AF1EF2-C931-464D-B31E-2A8EE0E955AC}" type="pres">
      <dgm:prSet presAssocID="{139ADAE9-0FAB-4239-9526-A6D4FA17E1EE}" presName="thickLine" presStyleLbl="alignNode1" presStyleIdx="2" presStyleCnt="4"/>
      <dgm:spPr/>
    </dgm:pt>
    <dgm:pt modelId="{39F43F78-5BB2-4781-9A0E-47E6C295CD6F}" type="pres">
      <dgm:prSet presAssocID="{139ADAE9-0FAB-4239-9526-A6D4FA17E1EE}" presName="horz1" presStyleCnt="0"/>
      <dgm:spPr/>
    </dgm:pt>
    <dgm:pt modelId="{60F94A5F-4D07-4F4F-A6F1-669FD971D080}" type="pres">
      <dgm:prSet presAssocID="{139ADAE9-0FAB-4239-9526-A6D4FA17E1EE}" presName="tx1" presStyleLbl="revTx" presStyleIdx="2" presStyleCnt="4"/>
      <dgm:spPr/>
      <dgm:t>
        <a:bodyPr/>
        <a:lstStyle/>
        <a:p>
          <a:endParaRPr lang="ru-RU"/>
        </a:p>
      </dgm:t>
    </dgm:pt>
    <dgm:pt modelId="{4534ED01-7D7E-412F-B201-D3167692A408}" type="pres">
      <dgm:prSet presAssocID="{139ADAE9-0FAB-4239-9526-A6D4FA17E1EE}" presName="vert1" presStyleCnt="0"/>
      <dgm:spPr/>
    </dgm:pt>
    <dgm:pt modelId="{C5F21343-3B23-483C-B361-4D2CC4DFB27A}" type="pres">
      <dgm:prSet presAssocID="{D87D52D1-CCCF-4C8F-BB4C-67DEF91E173F}" presName="thickLine" presStyleLbl="alignNode1" presStyleIdx="3" presStyleCnt="4"/>
      <dgm:spPr/>
    </dgm:pt>
    <dgm:pt modelId="{FFF249D6-C1CC-4245-94A1-10F29D3D4E40}" type="pres">
      <dgm:prSet presAssocID="{D87D52D1-CCCF-4C8F-BB4C-67DEF91E173F}" presName="horz1" presStyleCnt="0"/>
      <dgm:spPr/>
    </dgm:pt>
    <dgm:pt modelId="{22DA5ABF-FABE-47BF-ACDB-02258553CDBD}" type="pres">
      <dgm:prSet presAssocID="{D87D52D1-CCCF-4C8F-BB4C-67DEF91E173F}" presName="tx1" presStyleLbl="revTx" presStyleIdx="3" presStyleCnt="4"/>
      <dgm:spPr/>
      <dgm:t>
        <a:bodyPr/>
        <a:lstStyle/>
        <a:p>
          <a:endParaRPr lang="ru-RU"/>
        </a:p>
      </dgm:t>
    </dgm:pt>
    <dgm:pt modelId="{E0D61122-03D4-45C0-817B-5F4CA335478B}" type="pres">
      <dgm:prSet presAssocID="{D87D52D1-CCCF-4C8F-BB4C-67DEF91E173F}" presName="vert1" presStyleCnt="0"/>
      <dgm:spPr/>
    </dgm:pt>
  </dgm:ptLst>
  <dgm:cxnLst>
    <dgm:cxn modelId="{C98E5295-16A9-4C5F-90A5-C176E0AE29C2}" srcId="{522E48CC-6144-40A2-8869-CCAF26673FAF}" destId="{C3A8A9A9-CD24-4384-8223-61EFD9D17A6D}" srcOrd="1" destOrd="0" parTransId="{9DBF0791-B49D-485E-9593-3471559C0208}" sibTransId="{05BE1529-F326-4008-B4FF-157731EEE191}"/>
    <dgm:cxn modelId="{B8FCDC10-7A4A-4D8F-BD50-918EFE40D118}" type="presOf" srcId="{D87D52D1-CCCF-4C8F-BB4C-67DEF91E173F}" destId="{22DA5ABF-FABE-47BF-ACDB-02258553CDBD}" srcOrd="0" destOrd="0" presId="urn:microsoft.com/office/officeart/2008/layout/LinedList"/>
    <dgm:cxn modelId="{85F2F1C2-F423-4DAB-922A-12DB16FC6B12}" type="presOf" srcId="{522E48CC-6144-40A2-8869-CCAF26673FAF}" destId="{E59041FF-C40F-4D47-B733-0E3C76624686}" srcOrd="0" destOrd="0" presId="urn:microsoft.com/office/officeart/2008/layout/LinedList"/>
    <dgm:cxn modelId="{9AD2AB57-22A1-4CD8-9068-533887225E3A}" srcId="{522E48CC-6144-40A2-8869-CCAF26673FAF}" destId="{D87D52D1-CCCF-4C8F-BB4C-67DEF91E173F}" srcOrd="3" destOrd="0" parTransId="{1381708F-2DA8-4E9A-8BAA-87CF960CFD60}" sibTransId="{BE6BBA40-CB6C-4E95-8546-B7B1BE999CB5}"/>
    <dgm:cxn modelId="{CD3BBD9D-15BD-4CD4-9FA4-35BCDA465626}" srcId="{522E48CC-6144-40A2-8869-CCAF26673FAF}" destId="{88F4D200-FBD0-42F8-86D6-FE4147C10DDB}" srcOrd="0" destOrd="0" parTransId="{4031DEDD-F1E2-44D5-9768-C2741EA1E99E}" sibTransId="{2A0FB625-9DFA-41EA-85F1-38F418756FC5}"/>
    <dgm:cxn modelId="{68B8B267-705A-4FDF-B5E6-AE22CE6A75CB}" type="presOf" srcId="{C3A8A9A9-CD24-4384-8223-61EFD9D17A6D}" destId="{2519E47F-4EB3-49C0-B513-445933C87B35}" srcOrd="0" destOrd="0" presId="urn:microsoft.com/office/officeart/2008/layout/LinedList"/>
    <dgm:cxn modelId="{DAA5DF8E-E519-4E58-9D12-9A2F466E8C42}" type="presOf" srcId="{139ADAE9-0FAB-4239-9526-A6D4FA17E1EE}" destId="{60F94A5F-4D07-4F4F-A6F1-669FD971D080}" srcOrd="0" destOrd="0" presId="urn:microsoft.com/office/officeart/2008/layout/LinedList"/>
    <dgm:cxn modelId="{9F619F8B-3935-4F18-9655-B8E2758CDD2B}" srcId="{522E48CC-6144-40A2-8869-CCAF26673FAF}" destId="{139ADAE9-0FAB-4239-9526-A6D4FA17E1EE}" srcOrd="2" destOrd="0" parTransId="{6DAEA095-E9DB-4A31-B6C4-97FF5051F47F}" sibTransId="{0412DA84-D7FE-43C2-8EBB-2A30343B8F94}"/>
    <dgm:cxn modelId="{C5B308B4-6BB9-4E8E-A371-F1520F6F2362}" type="presOf" srcId="{88F4D200-FBD0-42F8-86D6-FE4147C10DDB}" destId="{9348F613-533D-4041-9766-E47F18203E02}" srcOrd="0" destOrd="0" presId="urn:microsoft.com/office/officeart/2008/layout/LinedList"/>
    <dgm:cxn modelId="{34F06A6A-F614-4DAA-8951-B3C80E788852}" type="presParOf" srcId="{E59041FF-C40F-4D47-B733-0E3C76624686}" destId="{90B3AAC1-ABB2-4CB7-AD52-E4CF3E62FC71}" srcOrd="0" destOrd="0" presId="urn:microsoft.com/office/officeart/2008/layout/LinedList"/>
    <dgm:cxn modelId="{7DDBB927-291D-4140-A6F0-35533EF1B022}" type="presParOf" srcId="{E59041FF-C40F-4D47-B733-0E3C76624686}" destId="{FE2A6991-422E-43D1-8568-701F7BC2FC25}" srcOrd="1" destOrd="0" presId="urn:microsoft.com/office/officeart/2008/layout/LinedList"/>
    <dgm:cxn modelId="{42072F4B-5D7C-4D4A-A8D2-346478072B91}" type="presParOf" srcId="{FE2A6991-422E-43D1-8568-701F7BC2FC25}" destId="{9348F613-533D-4041-9766-E47F18203E02}" srcOrd="0" destOrd="0" presId="urn:microsoft.com/office/officeart/2008/layout/LinedList"/>
    <dgm:cxn modelId="{8B3F7D92-ADFD-4A85-8397-8BE71A9EF3ED}" type="presParOf" srcId="{FE2A6991-422E-43D1-8568-701F7BC2FC25}" destId="{A5CC6223-84F8-427F-B454-511993366E2B}" srcOrd="1" destOrd="0" presId="urn:microsoft.com/office/officeart/2008/layout/LinedList"/>
    <dgm:cxn modelId="{84A53E8B-0A11-461A-A43F-3DA6FAEB3AFB}" type="presParOf" srcId="{E59041FF-C40F-4D47-B733-0E3C76624686}" destId="{91A6FCD8-F6B5-41B7-BC5C-01C5BE7FB081}" srcOrd="2" destOrd="0" presId="urn:microsoft.com/office/officeart/2008/layout/LinedList"/>
    <dgm:cxn modelId="{E2208895-0209-4B7E-9A21-6B5197F8D9CE}" type="presParOf" srcId="{E59041FF-C40F-4D47-B733-0E3C76624686}" destId="{937040C6-C353-4BC2-889F-53E0A94E7C8F}" srcOrd="3" destOrd="0" presId="urn:microsoft.com/office/officeart/2008/layout/LinedList"/>
    <dgm:cxn modelId="{7FB89ACD-86F5-4BEC-902E-98534B1B081B}" type="presParOf" srcId="{937040C6-C353-4BC2-889F-53E0A94E7C8F}" destId="{2519E47F-4EB3-49C0-B513-445933C87B35}" srcOrd="0" destOrd="0" presId="urn:microsoft.com/office/officeart/2008/layout/LinedList"/>
    <dgm:cxn modelId="{E3F488A9-FD4F-4844-B4F7-53B11E949158}" type="presParOf" srcId="{937040C6-C353-4BC2-889F-53E0A94E7C8F}" destId="{DC834D48-5D89-44FB-892A-8CFA5D43730F}" srcOrd="1" destOrd="0" presId="urn:microsoft.com/office/officeart/2008/layout/LinedList"/>
    <dgm:cxn modelId="{7D7CA531-5687-461D-A407-95A6CE25C4F0}" type="presParOf" srcId="{E59041FF-C40F-4D47-B733-0E3C76624686}" destId="{D6AF1EF2-C931-464D-B31E-2A8EE0E955AC}" srcOrd="4" destOrd="0" presId="urn:microsoft.com/office/officeart/2008/layout/LinedList"/>
    <dgm:cxn modelId="{78D41A36-8A6F-480D-948A-AA9ABDF185AD}" type="presParOf" srcId="{E59041FF-C40F-4D47-B733-0E3C76624686}" destId="{39F43F78-5BB2-4781-9A0E-47E6C295CD6F}" srcOrd="5" destOrd="0" presId="urn:microsoft.com/office/officeart/2008/layout/LinedList"/>
    <dgm:cxn modelId="{07875878-A200-4EBC-8EC7-B945489A6CD1}" type="presParOf" srcId="{39F43F78-5BB2-4781-9A0E-47E6C295CD6F}" destId="{60F94A5F-4D07-4F4F-A6F1-669FD971D080}" srcOrd="0" destOrd="0" presId="urn:microsoft.com/office/officeart/2008/layout/LinedList"/>
    <dgm:cxn modelId="{2F26DDF7-F19F-424B-8F1F-5B2A50EC2166}" type="presParOf" srcId="{39F43F78-5BB2-4781-9A0E-47E6C295CD6F}" destId="{4534ED01-7D7E-412F-B201-D3167692A408}" srcOrd="1" destOrd="0" presId="urn:microsoft.com/office/officeart/2008/layout/LinedList"/>
    <dgm:cxn modelId="{3E2F35AB-B1CF-4342-B5DA-7402E099C52A}" type="presParOf" srcId="{E59041FF-C40F-4D47-B733-0E3C76624686}" destId="{C5F21343-3B23-483C-B361-4D2CC4DFB27A}" srcOrd="6" destOrd="0" presId="urn:microsoft.com/office/officeart/2008/layout/LinedList"/>
    <dgm:cxn modelId="{816BC4F1-BACD-4F6F-860C-0369DC00E68D}" type="presParOf" srcId="{E59041FF-C40F-4D47-B733-0E3C76624686}" destId="{FFF249D6-C1CC-4245-94A1-10F29D3D4E40}" srcOrd="7" destOrd="0" presId="urn:microsoft.com/office/officeart/2008/layout/LinedList"/>
    <dgm:cxn modelId="{00382DA1-88BF-4B0F-84C2-ABE760CD909B}" type="presParOf" srcId="{FFF249D6-C1CC-4245-94A1-10F29D3D4E40}" destId="{22DA5ABF-FABE-47BF-ACDB-02258553CDBD}" srcOrd="0" destOrd="0" presId="urn:microsoft.com/office/officeart/2008/layout/LinedList"/>
    <dgm:cxn modelId="{69454335-A096-45FF-AD01-B1F556E354A0}" type="presParOf" srcId="{FFF249D6-C1CC-4245-94A1-10F29D3D4E40}" destId="{E0D61122-03D4-45C0-817B-5F4CA335478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6F2D5D-CC78-4940-82AE-E750D518530A}" type="doc">
      <dgm:prSet loTypeId="urn:microsoft.com/office/officeart/2005/8/layout/vList5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1D12300A-6E1F-4CB4-A480-BCAA737344EE}">
      <dgm:prSet custT="1"/>
      <dgm:spPr/>
      <dgm:t>
        <a:bodyPr/>
        <a:lstStyle/>
        <a:p>
          <a:pPr algn="l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Градостроительный кодекс Российской Федерации от 29.12.2004  № 190-ФЗ;</a:t>
          </a:r>
        </a:p>
      </dgm:t>
    </dgm:pt>
    <dgm:pt modelId="{0BA42721-3B7D-4281-841A-E81B6627A890}" type="parTrans" cxnId="{D202525B-F257-4386-BA72-3CFD6FAA0F73}">
      <dgm:prSet/>
      <dgm:spPr/>
      <dgm:t>
        <a:bodyPr/>
        <a:lstStyle/>
        <a:p>
          <a:endParaRPr lang="ru-RU"/>
        </a:p>
      </dgm:t>
    </dgm:pt>
    <dgm:pt modelId="{8DA5FB3B-3745-45A2-B2E0-CB59162265BA}" type="sibTrans" cxnId="{D202525B-F257-4386-BA72-3CFD6FAA0F73}">
      <dgm:prSet/>
      <dgm:spPr/>
      <dgm:t>
        <a:bodyPr/>
        <a:lstStyle/>
        <a:p>
          <a:endParaRPr lang="ru-RU"/>
        </a:p>
      </dgm:t>
    </dgm:pt>
    <dgm:pt modelId="{BE208DE2-7784-404F-A6CD-8CE2EF818D45}">
      <dgm:prSet custT="1"/>
      <dgm:spPr/>
      <dgm:t>
        <a:bodyPr/>
        <a:lstStyle/>
        <a:p>
          <a:pPr algn="l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Кодекс Российской Федерации об административных правонарушениях от 30.12.2001 № 195-ФЗ;</a:t>
          </a:r>
        </a:p>
      </dgm:t>
    </dgm:pt>
    <dgm:pt modelId="{30D31773-5244-46CA-8810-A00DF10DF3EB}" type="parTrans" cxnId="{C5E97A46-E913-4C19-9F7E-B4324D63F58A}">
      <dgm:prSet/>
      <dgm:spPr/>
      <dgm:t>
        <a:bodyPr/>
        <a:lstStyle/>
        <a:p>
          <a:endParaRPr lang="ru-RU"/>
        </a:p>
      </dgm:t>
    </dgm:pt>
    <dgm:pt modelId="{D6545444-C0F8-4611-9C66-09256528AF22}" type="sibTrans" cxnId="{C5E97A46-E913-4C19-9F7E-B4324D63F58A}">
      <dgm:prSet/>
      <dgm:spPr/>
      <dgm:t>
        <a:bodyPr/>
        <a:lstStyle/>
        <a:p>
          <a:endParaRPr lang="ru-RU"/>
        </a:p>
      </dgm:t>
    </dgm:pt>
    <dgm:pt modelId="{BFA906A7-F809-4D47-A3AA-251AFCDDD6EB}">
      <dgm:prSet custT="1"/>
      <dgm:spPr/>
      <dgm:t>
        <a:bodyPr/>
        <a:lstStyle/>
        <a:p>
          <a:pPr algn="l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от 29.12.2004  № 191-ФЗ «О введении в действие Градостроительного кодекса Российской Федерации»;</a:t>
          </a:r>
        </a:p>
      </dgm:t>
    </dgm:pt>
    <dgm:pt modelId="{181A1E08-2652-4D19-9DF0-9D4E0DF73606}" type="parTrans" cxnId="{21B910E5-2FED-4F1D-AB7F-81DA723DD96A}">
      <dgm:prSet/>
      <dgm:spPr/>
      <dgm:t>
        <a:bodyPr/>
        <a:lstStyle/>
        <a:p>
          <a:endParaRPr lang="ru-RU"/>
        </a:p>
      </dgm:t>
    </dgm:pt>
    <dgm:pt modelId="{63E9D57B-E1FA-48EE-BEF4-BF44B4E0EB92}" type="sibTrans" cxnId="{21B910E5-2FED-4F1D-AB7F-81DA723DD96A}">
      <dgm:prSet/>
      <dgm:spPr/>
      <dgm:t>
        <a:bodyPr/>
        <a:lstStyle/>
        <a:p>
          <a:endParaRPr lang="ru-RU"/>
        </a:p>
      </dgm:t>
    </dgm:pt>
    <dgm:pt modelId="{9713DAC4-DD48-4470-844A-634A504E56C3}">
      <dgm:prSet custT="1"/>
      <dgm:spPr/>
      <dgm:t>
        <a:bodyPr/>
        <a:lstStyle/>
        <a:p>
          <a:pPr algn="l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от 31.07.2020  № 247-ФЗ «Об обязательных требованиях в Российской Федерации»;</a:t>
          </a:r>
        </a:p>
      </dgm:t>
    </dgm:pt>
    <dgm:pt modelId="{807293C4-1985-42A7-9039-6E40838B9590}" type="parTrans" cxnId="{0FB6EA33-0274-45A1-AAC3-9211B25A7FA6}">
      <dgm:prSet/>
      <dgm:spPr/>
      <dgm:t>
        <a:bodyPr/>
        <a:lstStyle/>
        <a:p>
          <a:endParaRPr lang="ru-RU"/>
        </a:p>
      </dgm:t>
    </dgm:pt>
    <dgm:pt modelId="{E6AD7F72-ABBA-41B4-82A4-EF37091BFE4E}" type="sibTrans" cxnId="{0FB6EA33-0274-45A1-AAC3-9211B25A7FA6}">
      <dgm:prSet/>
      <dgm:spPr/>
      <dgm:t>
        <a:bodyPr/>
        <a:lstStyle/>
        <a:p>
          <a:endParaRPr lang="ru-RU"/>
        </a:p>
      </dgm:t>
    </dgm:pt>
    <dgm:pt modelId="{DDC650D8-898F-49A0-B15F-E8165ADBE7AE}">
      <dgm:prSet custT="1"/>
      <dgm:spPr/>
      <dgm:t>
        <a:bodyPr/>
        <a:lstStyle/>
        <a:p>
          <a:pPr algn="l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от 31.07.2020  № 248-ФЗ «О государственном контроле (надзоре) и муниципальном контроле в Российской Федерации»;</a:t>
          </a:r>
        </a:p>
      </dgm:t>
    </dgm:pt>
    <dgm:pt modelId="{EFC08B36-FF9F-4F8C-81EC-7616E5C25256}" type="parTrans" cxnId="{3453BDD9-1714-49C4-84CA-159A3A6C95D5}">
      <dgm:prSet/>
      <dgm:spPr/>
      <dgm:t>
        <a:bodyPr/>
        <a:lstStyle/>
        <a:p>
          <a:endParaRPr lang="ru-RU"/>
        </a:p>
      </dgm:t>
    </dgm:pt>
    <dgm:pt modelId="{7EFD2301-C464-4F56-A54B-B5C22FFF6C83}" type="sibTrans" cxnId="{3453BDD9-1714-49C4-84CA-159A3A6C95D5}">
      <dgm:prSet/>
      <dgm:spPr/>
      <dgm:t>
        <a:bodyPr/>
        <a:lstStyle/>
        <a:p>
          <a:endParaRPr lang="ru-RU"/>
        </a:p>
      </dgm:t>
    </dgm:pt>
    <dgm:pt modelId="{764CF4CF-40A1-4245-8174-957A7D539D2A}">
      <dgm:prSet custT="1"/>
      <dgm:spPr/>
      <dgm:t>
        <a:bodyPr/>
        <a:lstStyle/>
        <a:p>
          <a:pPr algn="l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 Правительства Российской Федерации от 30.06.2021  № 1087 «Об утверждении Положения о федеральном государственном строительном надзоре»;</a:t>
          </a:r>
        </a:p>
      </dgm:t>
    </dgm:pt>
    <dgm:pt modelId="{C6C88837-B490-4CC0-8113-47063315CEDA}" type="parTrans" cxnId="{26D37471-9DBD-4A88-B0A3-B7252B5EBF8A}">
      <dgm:prSet/>
      <dgm:spPr/>
      <dgm:t>
        <a:bodyPr/>
        <a:lstStyle/>
        <a:p>
          <a:endParaRPr lang="ru-RU"/>
        </a:p>
      </dgm:t>
    </dgm:pt>
    <dgm:pt modelId="{37FC336F-BBE9-40BC-9F09-AE1EEDC0FB44}" type="sibTrans" cxnId="{26D37471-9DBD-4A88-B0A3-B7252B5EBF8A}">
      <dgm:prSet/>
      <dgm:spPr/>
      <dgm:t>
        <a:bodyPr/>
        <a:lstStyle/>
        <a:p>
          <a:endParaRPr lang="ru-RU"/>
        </a:p>
      </dgm:t>
    </dgm:pt>
    <dgm:pt modelId="{F383A746-B79E-47F8-BC62-CA1DE5A7D533}">
      <dgm:prSet custT="1"/>
      <dgm:spPr/>
      <dgm:t>
        <a:bodyPr/>
        <a:lstStyle/>
        <a:p>
          <a:pPr algn="l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 Правительства РФ от 01.03.2022 № 336 «Об особенностях организации и осуществления государственного контроля (надзора), муниципального контроля».</a:t>
          </a:r>
        </a:p>
      </dgm:t>
    </dgm:pt>
    <dgm:pt modelId="{CE23B4A9-1302-4EE3-872F-CD22E78D8DCA}" type="parTrans" cxnId="{6961FC3E-14BD-47B2-AEDA-5D4683BBF6EF}">
      <dgm:prSet/>
      <dgm:spPr/>
      <dgm:t>
        <a:bodyPr/>
        <a:lstStyle/>
        <a:p>
          <a:endParaRPr lang="ru-RU"/>
        </a:p>
      </dgm:t>
    </dgm:pt>
    <dgm:pt modelId="{87240E0E-466F-4304-8F86-A1455690C457}" type="sibTrans" cxnId="{6961FC3E-14BD-47B2-AEDA-5D4683BBF6EF}">
      <dgm:prSet/>
      <dgm:spPr/>
      <dgm:t>
        <a:bodyPr/>
        <a:lstStyle/>
        <a:p>
          <a:endParaRPr lang="ru-RU"/>
        </a:p>
      </dgm:t>
    </dgm:pt>
    <dgm:pt modelId="{16B39F45-11D9-470D-8118-7C45AD2AAE5C}">
      <dgm:prSet custT="1"/>
      <dgm:spPr/>
      <dgm:t>
        <a:bodyPr/>
        <a:lstStyle/>
        <a:p>
          <a:pPr algn="l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Приказ Федеральной службы по экологическому, технологическому и атомному надзору от 02.03.2021 № 81 «Об утверждении перечней нормативных правовых актов (их отдельных положений), содержащих обязательные требования, оценка соблюдения которых осуществляется в рамках государственного контроля (надзора), привлечения к административной ответственности»;</a:t>
          </a:r>
        </a:p>
      </dgm:t>
    </dgm:pt>
    <dgm:pt modelId="{C07E5A9A-F6C7-42BC-B5D9-AB50AD9B29FD}" type="parTrans" cxnId="{E47F508A-9D91-42B9-B412-9141B1EC6700}">
      <dgm:prSet/>
      <dgm:spPr/>
      <dgm:t>
        <a:bodyPr/>
        <a:lstStyle/>
        <a:p>
          <a:endParaRPr lang="ru-RU"/>
        </a:p>
      </dgm:t>
    </dgm:pt>
    <dgm:pt modelId="{8F627871-2FE8-4409-9E49-77185A555F4B}" type="sibTrans" cxnId="{E47F508A-9D91-42B9-B412-9141B1EC6700}">
      <dgm:prSet/>
      <dgm:spPr/>
      <dgm:t>
        <a:bodyPr/>
        <a:lstStyle/>
        <a:p>
          <a:endParaRPr lang="ru-RU"/>
        </a:p>
      </dgm:t>
    </dgm:pt>
    <dgm:pt modelId="{36BE454E-6A70-470D-822B-1D1D46751F24}" type="pres">
      <dgm:prSet presAssocID="{9A6F2D5D-CC78-4940-82AE-E750D51853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AEFB6B-F2D4-49BD-BF06-EC644227A8F8}" type="pres">
      <dgm:prSet presAssocID="{1D12300A-6E1F-4CB4-A480-BCAA737344EE}" presName="linNode" presStyleCnt="0"/>
      <dgm:spPr/>
    </dgm:pt>
    <dgm:pt modelId="{8804C668-0CE8-4A07-B5FD-066BE741AEB2}" type="pres">
      <dgm:prSet presAssocID="{1D12300A-6E1F-4CB4-A480-BCAA737344EE}" presName="parentText" presStyleLbl="node1" presStyleIdx="0" presStyleCnt="8" custScaleX="277778" custLinFactNeighborX="17127" custLinFactNeighborY="138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797B0-6F33-47DC-BD8E-FCDA54B94C11}" type="pres">
      <dgm:prSet presAssocID="{8DA5FB3B-3745-45A2-B2E0-CB59162265BA}" presName="sp" presStyleCnt="0"/>
      <dgm:spPr/>
    </dgm:pt>
    <dgm:pt modelId="{C14C67B0-DB8E-43A3-84DD-4C45F92A9AAC}" type="pres">
      <dgm:prSet presAssocID="{BE208DE2-7784-404F-A6CD-8CE2EF818D45}" presName="linNode" presStyleCnt="0"/>
      <dgm:spPr/>
    </dgm:pt>
    <dgm:pt modelId="{AA3C9C97-8B27-4610-B096-307AC4C0929D}" type="pres">
      <dgm:prSet presAssocID="{BE208DE2-7784-404F-A6CD-8CE2EF818D45}" presName="parentText" presStyleLbl="node1" presStyleIdx="1" presStyleCnt="8" custScaleX="277778" custLinFactNeighborX="17127" custLinFactNeighborY="138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91CED8-9B6A-47E7-9717-FA419041C45D}" type="pres">
      <dgm:prSet presAssocID="{D6545444-C0F8-4611-9C66-09256528AF22}" presName="sp" presStyleCnt="0"/>
      <dgm:spPr/>
    </dgm:pt>
    <dgm:pt modelId="{DEAE95C7-EDDD-4685-9833-D4B82B576098}" type="pres">
      <dgm:prSet presAssocID="{BFA906A7-F809-4D47-A3AA-251AFCDDD6EB}" presName="linNode" presStyleCnt="0"/>
      <dgm:spPr/>
    </dgm:pt>
    <dgm:pt modelId="{BBB088CE-B562-4C73-BF53-30D3C0D7458D}" type="pres">
      <dgm:prSet presAssocID="{BFA906A7-F809-4D47-A3AA-251AFCDDD6EB}" presName="parentText" presStyleLbl="node1" presStyleIdx="2" presStyleCnt="8" custScaleX="277778" custLinFactNeighborX="17127" custLinFactNeighborY="138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8D9EDF-B8E0-4062-8347-B60F55BA52E8}" type="pres">
      <dgm:prSet presAssocID="{63E9D57B-E1FA-48EE-BEF4-BF44B4E0EB92}" presName="sp" presStyleCnt="0"/>
      <dgm:spPr/>
    </dgm:pt>
    <dgm:pt modelId="{23DB6C4D-8AC3-431E-A003-494785D511B5}" type="pres">
      <dgm:prSet presAssocID="{9713DAC4-DD48-4470-844A-634A504E56C3}" presName="linNode" presStyleCnt="0"/>
      <dgm:spPr/>
    </dgm:pt>
    <dgm:pt modelId="{BB9174AA-ED19-4829-8C70-1126EA86CA8B}" type="pres">
      <dgm:prSet presAssocID="{9713DAC4-DD48-4470-844A-634A504E56C3}" presName="parentText" presStyleLbl="node1" presStyleIdx="3" presStyleCnt="8" custScaleX="277778" custLinFactNeighborX="17127" custLinFactNeighborY="138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B6B53B-6726-4890-87D0-705FC499790C}" type="pres">
      <dgm:prSet presAssocID="{E6AD7F72-ABBA-41B4-82A4-EF37091BFE4E}" presName="sp" presStyleCnt="0"/>
      <dgm:spPr/>
    </dgm:pt>
    <dgm:pt modelId="{E3618AD7-CD9C-4141-A21D-1FA38E1651B4}" type="pres">
      <dgm:prSet presAssocID="{DDC650D8-898F-49A0-B15F-E8165ADBE7AE}" presName="linNode" presStyleCnt="0"/>
      <dgm:spPr/>
    </dgm:pt>
    <dgm:pt modelId="{B9773B7A-4346-4BD9-8124-57B4231E4382}" type="pres">
      <dgm:prSet presAssocID="{DDC650D8-898F-49A0-B15F-E8165ADBE7AE}" presName="parentText" presStyleLbl="node1" presStyleIdx="4" presStyleCnt="8" custScaleX="277778" custLinFactNeighborX="17127" custLinFactNeighborY="138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06858-74DA-407A-BCC3-67D579DFAC49}" type="pres">
      <dgm:prSet presAssocID="{7EFD2301-C464-4F56-A54B-B5C22FFF6C83}" presName="sp" presStyleCnt="0"/>
      <dgm:spPr/>
    </dgm:pt>
    <dgm:pt modelId="{705F9625-14D5-4A4F-9C94-A3741A648CEB}" type="pres">
      <dgm:prSet presAssocID="{764CF4CF-40A1-4245-8174-957A7D539D2A}" presName="linNode" presStyleCnt="0"/>
      <dgm:spPr/>
    </dgm:pt>
    <dgm:pt modelId="{E375F131-4604-4DF0-8129-0A9DE42324C4}" type="pres">
      <dgm:prSet presAssocID="{764CF4CF-40A1-4245-8174-957A7D539D2A}" presName="parentText" presStyleLbl="node1" presStyleIdx="5" presStyleCnt="8" custScaleX="277778" custLinFactNeighborX="17127" custLinFactNeighborY="138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D9B9B7-874D-482A-AD14-4EA238D1FFD6}" type="pres">
      <dgm:prSet presAssocID="{37FC336F-BBE9-40BC-9F09-AE1EEDC0FB44}" presName="sp" presStyleCnt="0"/>
      <dgm:spPr/>
    </dgm:pt>
    <dgm:pt modelId="{7F571C4A-4BAD-433F-8ECB-0B0979C64E81}" type="pres">
      <dgm:prSet presAssocID="{16B39F45-11D9-470D-8118-7C45AD2AAE5C}" presName="linNode" presStyleCnt="0"/>
      <dgm:spPr/>
    </dgm:pt>
    <dgm:pt modelId="{280EE789-0F75-4418-95DA-51D60B43734A}" type="pres">
      <dgm:prSet presAssocID="{16B39F45-11D9-470D-8118-7C45AD2AAE5C}" presName="parentText" presStyleLbl="node1" presStyleIdx="6" presStyleCnt="8" custScaleX="277778" custScaleY="165407" custLinFactNeighborX="17127" custLinFactNeighborY="138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57AE5-2F93-483D-9297-39FB21646BD7}" type="pres">
      <dgm:prSet presAssocID="{8F627871-2FE8-4409-9E49-77185A555F4B}" presName="sp" presStyleCnt="0"/>
      <dgm:spPr/>
    </dgm:pt>
    <dgm:pt modelId="{F8E4CF06-883B-43F1-B8D5-F6C0D560C9E8}" type="pres">
      <dgm:prSet presAssocID="{F383A746-B79E-47F8-BC62-CA1DE5A7D533}" presName="linNode" presStyleCnt="0"/>
      <dgm:spPr/>
    </dgm:pt>
    <dgm:pt modelId="{5D88782F-6EAF-43EF-A617-6830F3E3CE3F}" type="pres">
      <dgm:prSet presAssocID="{F383A746-B79E-47F8-BC62-CA1DE5A7D533}" presName="parentText" presStyleLbl="node1" presStyleIdx="7" presStyleCnt="8" custScaleX="277778" custLinFactNeighborX="17127" custLinFactNeighborY="138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97C432-2C6A-4FF9-AABF-82D1F01615F2}" type="presOf" srcId="{F383A746-B79E-47F8-BC62-CA1DE5A7D533}" destId="{5D88782F-6EAF-43EF-A617-6830F3E3CE3F}" srcOrd="0" destOrd="0" presId="urn:microsoft.com/office/officeart/2005/8/layout/vList5"/>
    <dgm:cxn modelId="{6AD944A4-41D6-451F-B8DA-9996FFD4F4FC}" type="presOf" srcId="{DDC650D8-898F-49A0-B15F-E8165ADBE7AE}" destId="{B9773B7A-4346-4BD9-8124-57B4231E4382}" srcOrd="0" destOrd="0" presId="urn:microsoft.com/office/officeart/2005/8/layout/vList5"/>
    <dgm:cxn modelId="{6961FC3E-14BD-47B2-AEDA-5D4683BBF6EF}" srcId="{9A6F2D5D-CC78-4940-82AE-E750D518530A}" destId="{F383A746-B79E-47F8-BC62-CA1DE5A7D533}" srcOrd="7" destOrd="0" parTransId="{CE23B4A9-1302-4EE3-872F-CD22E78D8DCA}" sibTransId="{87240E0E-466F-4304-8F86-A1455690C457}"/>
    <dgm:cxn modelId="{3453BDD9-1714-49C4-84CA-159A3A6C95D5}" srcId="{9A6F2D5D-CC78-4940-82AE-E750D518530A}" destId="{DDC650D8-898F-49A0-B15F-E8165ADBE7AE}" srcOrd="4" destOrd="0" parTransId="{EFC08B36-FF9F-4F8C-81EC-7616E5C25256}" sibTransId="{7EFD2301-C464-4F56-A54B-B5C22FFF6C83}"/>
    <dgm:cxn modelId="{42E6018B-39CF-44EF-B693-70D2590B5209}" type="presOf" srcId="{BE208DE2-7784-404F-A6CD-8CE2EF818D45}" destId="{AA3C9C97-8B27-4610-B096-307AC4C0929D}" srcOrd="0" destOrd="0" presId="urn:microsoft.com/office/officeart/2005/8/layout/vList5"/>
    <dgm:cxn modelId="{D202525B-F257-4386-BA72-3CFD6FAA0F73}" srcId="{9A6F2D5D-CC78-4940-82AE-E750D518530A}" destId="{1D12300A-6E1F-4CB4-A480-BCAA737344EE}" srcOrd="0" destOrd="0" parTransId="{0BA42721-3B7D-4281-841A-E81B6627A890}" sibTransId="{8DA5FB3B-3745-45A2-B2E0-CB59162265BA}"/>
    <dgm:cxn modelId="{3ADFF92D-4C72-4FB8-A1FB-201A15882453}" type="presOf" srcId="{9A6F2D5D-CC78-4940-82AE-E750D518530A}" destId="{36BE454E-6A70-470D-822B-1D1D46751F24}" srcOrd="0" destOrd="0" presId="urn:microsoft.com/office/officeart/2005/8/layout/vList5"/>
    <dgm:cxn modelId="{0FB6EA33-0274-45A1-AAC3-9211B25A7FA6}" srcId="{9A6F2D5D-CC78-4940-82AE-E750D518530A}" destId="{9713DAC4-DD48-4470-844A-634A504E56C3}" srcOrd="3" destOrd="0" parTransId="{807293C4-1985-42A7-9039-6E40838B9590}" sibTransId="{E6AD7F72-ABBA-41B4-82A4-EF37091BFE4E}"/>
    <dgm:cxn modelId="{21B910E5-2FED-4F1D-AB7F-81DA723DD96A}" srcId="{9A6F2D5D-CC78-4940-82AE-E750D518530A}" destId="{BFA906A7-F809-4D47-A3AA-251AFCDDD6EB}" srcOrd="2" destOrd="0" parTransId="{181A1E08-2652-4D19-9DF0-9D4E0DF73606}" sibTransId="{63E9D57B-E1FA-48EE-BEF4-BF44B4E0EB92}"/>
    <dgm:cxn modelId="{CB2C8F56-5EC1-48FA-87BE-E43E4E31FA12}" type="presOf" srcId="{BFA906A7-F809-4D47-A3AA-251AFCDDD6EB}" destId="{BBB088CE-B562-4C73-BF53-30D3C0D7458D}" srcOrd="0" destOrd="0" presId="urn:microsoft.com/office/officeart/2005/8/layout/vList5"/>
    <dgm:cxn modelId="{83FEC49C-B349-40CB-BFB8-6FCCE0533ABE}" type="presOf" srcId="{764CF4CF-40A1-4245-8174-957A7D539D2A}" destId="{E375F131-4604-4DF0-8129-0A9DE42324C4}" srcOrd="0" destOrd="0" presId="urn:microsoft.com/office/officeart/2005/8/layout/vList5"/>
    <dgm:cxn modelId="{26D37471-9DBD-4A88-B0A3-B7252B5EBF8A}" srcId="{9A6F2D5D-CC78-4940-82AE-E750D518530A}" destId="{764CF4CF-40A1-4245-8174-957A7D539D2A}" srcOrd="5" destOrd="0" parTransId="{C6C88837-B490-4CC0-8113-47063315CEDA}" sibTransId="{37FC336F-BBE9-40BC-9F09-AE1EEDC0FB44}"/>
    <dgm:cxn modelId="{F2BDBB7F-B216-4971-B0DE-595D9E0C4FA2}" type="presOf" srcId="{1D12300A-6E1F-4CB4-A480-BCAA737344EE}" destId="{8804C668-0CE8-4A07-B5FD-066BE741AEB2}" srcOrd="0" destOrd="0" presId="urn:microsoft.com/office/officeart/2005/8/layout/vList5"/>
    <dgm:cxn modelId="{5B8E1090-CABE-4086-B6D2-9791E47AC1A4}" type="presOf" srcId="{16B39F45-11D9-470D-8118-7C45AD2AAE5C}" destId="{280EE789-0F75-4418-95DA-51D60B43734A}" srcOrd="0" destOrd="0" presId="urn:microsoft.com/office/officeart/2005/8/layout/vList5"/>
    <dgm:cxn modelId="{E47F508A-9D91-42B9-B412-9141B1EC6700}" srcId="{9A6F2D5D-CC78-4940-82AE-E750D518530A}" destId="{16B39F45-11D9-470D-8118-7C45AD2AAE5C}" srcOrd="6" destOrd="0" parTransId="{C07E5A9A-F6C7-42BC-B5D9-AB50AD9B29FD}" sibTransId="{8F627871-2FE8-4409-9E49-77185A555F4B}"/>
    <dgm:cxn modelId="{77120AFD-BB61-4FFE-BA9F-7BBD7327CA51}" type="presOf" srcId="{9713DAC4-DD48-4470-844A-634A504E56C3}" destId="{BB9174AA-ED19-4829-8C70-1126EA86CA8B}" srcOrd="0" destOrd="0" presId="urn:microsoft.com/office/officeart/2005/8/layout/vList5"/>
    <dgm:cxn modelId="{C5E97A46-E913-4C19-9F7E-B4324D63F58A}" srcId="{9A6F2D5D-CC78-4940-82AE-E750D518530A}" destId="{BE208DE2-7784-404F-A6CD-8CE2EF818D45}" srcOrd="1" destOrd="0" parTransId="{30D31773-5244-46CA-8810-A00DF10DF3EB}" sibTransId="{D6545444-C0F8-4611-9C66-09256528AF22}"/>
    <dgm:cxn modelId="{4B2BBEBE-83AD-4CBA-BBA5-838063FDC124}" type="presParOf" srcId="{36BE454E-6A70-470D-822B-1D1D46751F24}" destId="{D4AEFB6B-F2D4-49BD-BF06-EC644227A8F8}" srcOrd="0" destOrd="0" presId="urn:microsoft.com/office/officeart/2005/8/layout/vList5"/>
    <dgm:cxn modelId="{D8B82942-47C6-4E5A-B5C0-17C5E2D764A4}" type="presParOf" srcId="{D4AEFB6B-F2D4-49BD-BF06-EC644227A8F8}" destId="{8804C668-0CE8-4A07-B5FD-066BE741AEB2}" srcOrd="0" destOrd="0" presId="urn:microsoft.com/office/officeart/2005/8/layout/vList5"/>
    <dgm:cxn modelId="{48D63F7E-48F8-4C7D-8877-4C291B2D6B7F}" type="presParOf" srcId="{36BE454E-6A70-470D-822B-1D1D46751F24}" destId="{E27797B0-6F33-47DC-BD8E-FCDA54B94C11}" srcOrd="1" destOrd="0" presId="urn:microsoft.com/office/officeart/2005/8/layout/vList5"/>
    <dgm:cxn modelId="{9566FFCB-43F0-4AC7-920C-967D5BA9F9C3}" type="presParOf" srcId="{36BE454E-6A70-470D-822B-1D1D46751F24}" destId="{C14C67B0-DB8E-43A3-84DD-4C45F92A9AAC}" srcOrd="2" destOrd="0" presId="urn:microsoft.com/office/officeart/2005/8/layout/vList5"/>
    <dgm:cxn modelId="{401BA819-D1E4-450D-8105-FD34B582F9D1}" type="presParOf" srcId="{C14C67B0-DB8E-43A3-84DD-4C45F92A9AAC}" destId="{AA3C9C97-8B27-4610-B096-307AC4C0929D}" srcOrd="0" destOrd="0" presId="urn:microsoft.com/office/officeart/2005/8/layout/vList5"/>
    <dgm:cxn modelId="{83693134-CC87-4C6E-A51D-D8635A5F5517}" type="presParOf" srcId="{36BE454E-6A70-470D-822B-1D1D46751F24}" destId="{D391CED8-9B6A-47E7-9717-FA419041C45D}" srcOrd="3" destOrd="0" presId="urn:microsoft.com/office/officeart/2005/8/layout/vList5"/>
    <dgm:cxn modelId="{7BB75A16-4093-4CF0-94FB-D73A5CADD2DD}" type="presParOf" srcId="{36BE454E-6A70-470D-822B-1D1D46751F24}" destId="{DEAE95C7-EDDD-4685-9833-D4B82B576098}" srcOrd="4" destOrd="0" presId="urn:microsoft.com/office/officeart/2005/8/layout/vList5"/>
    <dgm:cxn modelId="{47C26F57-ECF4-4C98-8607-A22CC88DC84A}" type="presParOf" srcId="{DEAE95C7-EDDD-4685-9833-D4B82B576098}" destId="{BBB088CE-B562-4C73-BF53-30D3C0D7458D}" srcOrd="0" destOrd="0" presId="urn:microsoft.com/office/officeart/2005/8/layout/vList5"/>
    <dgm:cxn modelId="{446517FA-2E96-4309-8C27-31B7115FA9D2}" type="presParOf" srcId="{36BE454E-6A70-470D-822B-1D1D46751F24}" destId="{7C8D9EDF-B8E0-4062-8347-B60F55BA52E8}" srcOrd="5" destOrd="0" presId="urn:microsoft.com/office/officeart/2005/8/layout/vList5"/>
    <dgm:cxn modelId="{DF53F730-01FE-4491-A6D0-817E988BA6B2}" type="presParOf" srcId="{36BE454E-6A70-470D-822B-1D1D46751F24}" destId="{23DB6C4D-8AC3-431E-A003-494785D511B5}" srcOrd="6" destOrd="0" presId="urn:microsoft.com/office/officeart/2005/8/layout/vList5"/>
    <dgm:cxn modelId="{AE41CDF7-A646-4DD7-B9B4-45CBB265AF38}" type="presParOf" srcId="{23DB6C4D-8AC3-431E-A003-494785D511B5}" destId="{BB9174AA-ED19-4829-8C70-1126EA86CA8B}" srcOrd="0" destOrd="0" presId="urn:microsoft.com/office/officeart/2005/8/layout/vList5"/>
    <dgm:cxn modelId="{4EA44216-D8ED-437B-A824-6FB2923D045B}" type="presParOf" srcId="{36BE454E-6A70-470D-822B-1D1D46751F24}" destId="{E4B6B53B-6726-4890-87D0-705FC499790C}" srcOrd="7" destOrd="0" presId="urn:microsoft.com/office/officeart/2005/8/layout/vList5"/>
    <dgm:cxn modelId="{72CB6C87-FD2F-446C-931B-4A3CAC3BF2AB}" type="presParOf" srcId="{36BE454E-6A70-470D-822B-1D1D46751F24}" destId="{E3618AD7-CD9C-4141-A21D-1FA38E1651B4}" srcOrd="8" destOrd="0" presId="urn:microsoft.com/office/officeart/2005/8/layout/vList5"/>
    <dgm:cxn modelId="{B1095AAA-C99D-453E-B10A-92A700835768}" type="presParOf" srcId="{E3618AD7-CD9C-4141-A21D-1FA38E1651B4}" destId="{B9773B7A-4346-4BD9-8124-57B4231E4382}" srcOrd="0" destOrd="0" presId="urn:microsoft.com/office/officeart/2005/8/layout/vList5"/>
    <dgm:cxn modelId="{C28C4231-F348-450D-B82A-BA2C0C63DCE9}" type="presParOf" srcId="{36BE454E-6A70-470D-822B-1D1D46751F24}" destId="{4E506858-74DA-407A-BCC3-67D579DFAC49}" srcOrd="9" destOrd="0" presId="urn:microsoft.com/office/officeart/2005/8/layout/vList5"/>
    <dgm:cxn modelId="{42478470-492A-4E5D-A433-B03F5C90BB26}" type="presParOf" srcId="{36BE454E-6A70-470D-822B-1D1D46751F24}" destId="{705F9625-14D5-4A4F-9C94-A3741A648CEB}" srcOrd="10" destOrd="0" presId="urn:microsoft.com/office/officeart/2005/8/layout/vList5"/>
    <dgm:cxn modelId="{C9D05DF7-53BE-408D-8BA8-FB1C3E6B4F23}" type="presParOf" srcId="{705F9625-14D5-4A4F-9C94-A3741A648CEB}" destId="{E375F131-4604-4DF0-8129-0A9DE42324C4}" srcOrd="0" destOrd="0" presId="urn:microsoft.com/office/officeart/2005/8/layout/vList5"/>
    <dgm:cxn modelId="{43EC1883-F5E4-42F5-8F33-EF4C20C0DCFA}" type="presParOf" srcId="{36BE454E-6A70-470D-822B-1D1D46751F24}" destId="{D9D9B9B7-874D-482A-AD14-4EA238D1FFD6}" srcOrd="11" destOrd="0" presId="urn:microsoft.com/office/officeart/2005/8/layout/vList5"/>
    <dgm:cxn modelId="{95B241B3-C12C-4F13-BEE6-56A51AD98F85}" type="presParOf" srcId="{36BE454E-6A70-470D-822B-1D1D46751F24}" destId="{7F571C4A-4BAD-433F-8ECB-0B0979C64E81}" srcOrd="12" destOrd="0" presId="urn:microsoft.com/office/officeart/2005/8/layout/vList5"/>
    <dgm:cxn modelId="{68F645EF-F682-4421-9796-F931F9EDAA7F}" type="presParOf" srcId="{7F571C4A-4BAD-433F-8ECB-0B0979C64E81}" destId="{280EE789-0F75-4418-95DA-51D60B43734A}" srcOrd="0" destOrd="0" presId="urn:microsoft.com/office/officeart/2005/8/layout/vList5"/>
    <dgm:cxn modelId="{1063A028-9157-4995-8138-0193411E7281}" type="presParOf" srcId="{36BE454E-6A70-470D-822B-1D1D46751F24}" destId="{36B57AE5-2F93-483D-9297-39FB21646BD7}" srcOrd="13" destOrd="0" presId="urn:microsoft.com/office/officeart/2005/8/layout/vList5"/>
    <dgm:cxn modelId="{AC9B83A7-6F09-45AB-9EE7-B01AF075B491}" type="presParOf" srcId="{36BE454E-6A70-470D-822B-1D1D46751F24}" destId="{F8E4CF06-883B-43F1-B8D5-F6C0D560C9E8}" srcOrd="14" destOrd="0" presId="urn:microsoft.com/office/officeart/2005/8/layout/vList5"/>
    <dgm:cxn modelId="{3871DF62-7FBB-4B2B-8A11-68950F98C1D4}" type="presParOf" srcId="{F8E4CF06-883B-43F1-B8D5-F6C0D560C9E8}" destId="{5D88782F-6EAF-43EF-A617-6830F3E3CE3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6F2D5D-CC78-4940-82AE-E750D518530A}" type="doc">
      <dgm:prSet loTypeId="urn:microsoft.com/office/officeart/2005/8/layout/vList5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1D12300A-6E1F-4CB4-A480-BCAA737344EE}">
      <dgm:prSet custT="1"/>
      <dgm:spPr/>
      <dgm:t>
        <a:bodyPr/>
        <a:lstStyle/>
        <a:p>
          <a:pPr marL="0" indent="444500" algn="just">
            <a:lnSpc>
              <a:spcPct val="100000"/>
            </a:lnSpc>
            <a:buNone/>
          </a:pPr>
          <a:r>
            <a:rPr lang="ru-RU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Постановлением Правительства РФ от 23.09.2025 № 1460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внесены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изменения в Положение о федеральном государственном строительном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надзоре,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утвержденное постановлением Правительства РФ от 30.06.2021 №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1087. </a:t>
          </a:r>
          <a:r>
            <a:rPr lang="ru-RU" sz="1600" kern="1200" dirty="0"/>
            <a:t/>
          </a:r>
          <a:br>
            <a:rPr lang="ru-RU" sz="1600" kern="1200" dirty="0"/>
          </a:b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Пунктом 16 определен исчерпывающий перечень случаев проведения обязательного профилактического визита. Так, обязательный профилактический визит проводится в соответствии со статьей 52_1 Федерального закона "О государственном контроле (надзоре) и муниципальном контроле в Российской Федерации" в случаях, предусмотренных подпунктами "а" и "б" пункта 4 части 1 статьи 52_1 Федерального закона "О государственном контроле (надзоре) и муниципальном контроле в Российской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Федерации" только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поручению:</a:t>
          </a:r>
        </a:p>
        <a:p>
          <a:pPr marL="0" indent="444500" algn="just">
            <a:lnSpc>
              <a:spcPct val="100000"/>
            </a:lnSpc>
            <a:buNone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Президента Российской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Федерации;</a:t>
          </a:r>
        </a:p>
        <a:p>
          <a:pPr marL="0" indent="444500" algn="just">
            <a:lnSpc>
              <a:spcPct val="100000"/>
            </a:lnSpc>
            <a:buNone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Председателя Правительства Российской Федерации или Заместителя Председателя Правительства Российской Федерации, согласованному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Заместителем Председателя Правительства Российской Федерации - Руководителем Аппарата Правительства Российской Федерации (в том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числе</a:t>
          </a:r>
          <a:b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отношении видов федерального государственного контроля (надзора), полномочия по осуществлению которых переданы для осуществления органам государственной власти субъектов Российской Федерации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u-RU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8DA5FB3B-3745-45A2-B2E0-CB59162265BA}" type="sibTrans" cxnId="{D202525B-F257-4386-BA72-3CFD6FAA0F73}">
      <dgm:prSet/>
      <dgm:spPr/>
      <dgm:t>
        <a:bodyPr/>
        <a:lstStyle/>
        <a:p>
          <a:endParaRPr lang="ru-RU"/>
        </a:p>
      </dgm:t>
    </dgm:pt>
    <dgm:pt modelId="{0BA42721-3B7D-4281-841A-E81B6627A890}" type="parTrans" cxnId="{D202525B-F257-4386-BA72-3CFD6FAA0F73}">
      <dgm:prSet/>
      <dgm:spPr/>
      <dgm:t>
        <a:bodyPr/>
        <a:lstStyle/>
        <a:p>
          <a:endParaRPr lang="ru-RU"/>
        </a:p>
      </dgm:t>
    </dgm:pt>
    <dgm:pt modelId="{36BE454E-6A70-470D-822B-1D1D46751F24}" type="pres">
      <dgm:prSet presAssocID="{9A6F2D5D-CC78-4940-82AE-E750D51853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AEFB6B-F2D4-49BD-BF06-EC644227A8F8}" type="pres">
      <dgm:prSet presAssocID="{1D12300A-6E1F-4CB4-A480-BCAA737344EE}" presName="linNode" presStyleCnt="0"/>
      <dgm:spPr/>
    </dgm:pt>
    <dgm:pt modelId="{8804C668-0CE8-4A07-B5FD-066BE741AEB2}" type="pres">
      <dgm:prSet presAssocID="{1D12300A-6E1F-4CB4-A480-BCAA737344EE}" presName="parentText" presStyleLbl="node1" presStyleIdx="0" presStyleCnt="1" custScaleX="277778" custScaleY="98512" custLinFactNeighborX="0" custLinFactNeighborY="-60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02525B-F257-4386-BA72-3CFD6FAA0F73}" srcId="{9A6F2D5D-CC78-4940-82AE-E750D518530A}" destId="{1D12300A-6E1F-4CB4-A480-BCAA737344EE}" srcOrd="0" destOrd="0" parTransId="{0BA42721-3B7D-4281-841A-E81B6627A890}" sibTransId="{8DA5FB3B-3745-45A2-B2E0-CB59162265BA}"/>
    <dgm:cxn modelId="{F2BDBB7F-B216-4971-B0DE-595D9E0C4FA2}" type="presOf" srcId="{1D12300A-6E1F-4CB4-A480-BCAA737344EE}" destId="{8804C668-0CE8-4A07-B5FD-066BE741AEB2}" srcOrd="0" destOrd="0" presId="urn:microsoft.com/office/officeart/2005/8/layout/vList5"/>
    <dgm:cxn modelId="{3ADFF92D-4C72-4FB8-A1FB-201A15882453}" type="presOf" srcId="{9A6F2D5D-CC78-4940-82AE-E750D518530A}" destId="{36BE454E-6A70-470D-822B-1D1D46751F24}" srcOrd="0" destOrd="0" presId="urn:microsoft.com/office/officeart/2005/8/layout/vList5"/>
    <dgm:cxn modelId="{4B2BBEBE-83AD-4CBA-BBA5-838063FDC124}" type="presParOf" srcId="{36BE454E-6A70-470D-822B-1D1D46751F24}" destId="{D4AEFB6B-F2D4-49BD-BF06-EC644227A8F8}" srcOrd="0" destOrd="0" presId="urn:microsoft.com/office/officeart/2005/8/layout/vList5"/>
    <dgm:cxn modelId="{D8B82942-47C6-4E5A-B5C0-17C5E2D764A4}" type="presParOf" srcId="{D4AEFB6B-F2D4-49BD-BF06-EC644227A8F8}" destId="{8804C668-0CE8-4A07-B5FD-066BE741AEB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6F2D5D-CC78-4940-82AE-E750D518530A}" type="doc">
      <dgm:prSet loTypeId="urn:microsoft.com/office/officeart/2005/8/layout/vList5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1D12300A-6E1F-4CB4-A480-BCAA737344EE}">
      <dgm:prSet custT="1"/>
      <dgm:spPr/>
      <dgm:t>
        <a:bodyPr/>
        <a:lstStyle/>
        <a:p>
          <a:pPr algn="just">
            <a:lnSpc>
              <a:spcPct val="100000"/>
            </a:lnSpc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Также Положение дополнено пунктом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32(1)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32(2),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где указано о возможности проведения выездной проверки с использованием средств дистанционного взаимодействия, в том числе посредством видео-конференц-связи, а также с использованием мобильного приложения "Инспектор". Осмотр, опрос и экспертиза в ходе выездной проверки могут осуществляться с использованием средств дистанционного взаимодействия, в том числе посредством видео-конференц-связи, а также с использованием мобильного приложения "Инспектор".</a:t>
          </a:r>
        </a:p>
        <a:p>
          <a:pPr algn="just">
            <a:lnSpc>
              <a:spcPct val="100000"/>
            </a:lnSpc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Фотосъемка или видеозапись при проведении осмотра в ходе выездной проверки осуществляется с использованием мобильного приложения "Инспектор"</a:t>
          </a:r>
        </a:p>
        <a:p>
          <a:pPr algn="l">
            <a:lnSpc>
              <a:spcPct val="100000"/>
            </a:lnSpc>
            <a:buNone/>
          </a:pPr>
          <a:endParaRPr lang="ru-RU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0BA42721-3B7D-4281-841A-E81B6627A890}" type="parTrans" cxnId="{D202525B-F257-4386-BA72-3CFD6FAA0F73}">
      <dgm:prSet/>
      <dgm:spPr/>
      <dgm:t>
        <a:bodyPr/>
        <a:lstStyle/>
        <a:p>
          <a:endParaRPr lang="ru-RU"/>
        </a:p>
      </dgm:t>
    </dgm:pt>
    <dgm:pt modelId="{8DA5FB3B-3745-45A2-B2E0-CB59162265BA}" type="sibTrans" cxnId="{D202525B-F257-4386-BA72-3CFD6FAA0F73}">
      <dgm:prSet/>
      <dgm:spPr/>
      <dgm:t>
        <a:bodyPr/>
        <a:lstStyle/>
        <a:p>
          <a:endParaRPr lang="ru-RU"/>
        </a:p>
      </dgm:t>
    </dgm:pt>
    <dgm:pt modelId="{36BE454E-6A70-470D-822B-1D1D46751F24}" type="pres">
      <dgm:prSet presAssocID="{9A6F2D5D-CC78-4940-82AE-E750D51853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AEFB6B-F2D4-49BD-BF06-EC644227A8F8}" type="pres">
      <dgm:prSet presAssocID="{1D12300A-6E1F-4CB4-A480-BCAA737344EE}" presName="linNode" presStyleCnt="0"/>
      <dgm:spPr/>
    </dgm:pt>
    <dgm:pt modelId="{8804C668-0CE8-4A07-B5FD-066BE741AEB2}" type="pres">
      <dgm:prSet presAssocID="{1D12300A-6E1F-4CB4-A480-BCAA737344EE}" presName="parentText" presStyleLbl="node1" presStyleIdx="0" presStyleCnt="1" custScaleX="277778" custScaleY="53020" custLinFactNeighborX="0" custLinFactNeighborY="-60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02525B-F257-4386-BA72-3CFD6FAA0F73}" srcId="{9A6F2D5D-CC78-4940-82AE-E750D518530A}" destId="{1D12300A-6E1F-4CB4-A480-BCAA737344EE}" srcOrd="0" destOrd="0" parTransId="{0BA42721-3B7D-4281-841A-E81B6627A890}" sibTransId="{8DA5FB3B-3745-45A2-B2E0-CB59162265BA}"/>
    <dgm:cxn modelId="{F2BDBB7F-B216-4971-B0DE-595D9E0C4FA2}" type="presOf" srcId="{1D12300A-6E1F-4CB4-A480-BCAA737344EE}" destId="{8804C668-0CE8-4A07-B5FD-066BE741AEB2}" srcOrd="0" destOrd="0" presId="urn:microsoft.com/office/officeart/2005/8/layout/vList5"/>
    <dgm:cxn modelId="{3ADFF92D-4C72-4FB8-A1FB-201A15882453}" type="presOf" srcId="{9A6F2D5D-CC78-4940-82AE-E750D518530A}" destId="{36BE454E-6A70-470D-822B-1D1D46751F24}" srcOrd="0" destOrd="0" presId="urn:microsoft.com/office/officeart/2005/8/layout/vList5"/>
    <dgm:cxn modelId="{4B2BBEBE-83AD-4CBA-BBA5-838063FDC124}" type="presParOf" srcId="{36BE454E-6A70-470D-822B-1D1D46751F24}" destId="{D4AEFB6B-F2D4-49BD-BF06-EC644227A8F8}" srcOrd="0" destOrd="0" presId="urn:microsoft.com/office/officeart/2005/8/layout/vList5"/>
    <dgm:cxn modelId="{D8B82942-47C6-4E5A-B5C0-17C5E2D764A4}" type="presParOf" srcId="{D4AEFB6B-F2D4-49BD-BF06-EC644227A8F8}" destId="{8804C668-0CE8-4A07-B5FD-066BE741AEB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6F2D5D-CC78-4940-82AE-E750D518530A}" type="doc">
      <dgm:prSet loTypeId="urn:microsoft.com/office/officeart/2005/8/layout/vList5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1D12300A-6E1F-4CB4-A480-BCAA737344EE}">
      <dgm:prSet custT="1"/>
      <dgm:spPr/>
      <dgm:t>
        <a:bodyPr/>
        <a:lstStyle/>
        <a:p>
          <a:pPr algn="just">
            <a:lnSpc>
              <a:spcPct val="100000"/>
            </a:lnSpc>
            <a:buNone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Постановлением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Правительства РФ от 09.12.2025 № 2000 внесены изменения в Перечень случаев, при которых для строительства, реконструкции объекта капитального строительства не требуется получение разрешения на строительство, утвержденный постановлением Правительства РФ от 12.11.2020 №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1816. Так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получение разрешения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не требуется в случае строительства следующих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объектов:</a:t>
          </a:r>
        </a:p>
        <a:p>
          <a:pPr algn="just">
            <a:lnSpc>
              <a:spcPct val="100000"/>
            </a:lnSpc>
            <a:buNone/>
          </a:pP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аэродромов класса Д и Е, вертодромов, обустроенных мест для приводнения и причаливания воздушных судов, прочих объектов, необходимых для взлета, посадки, руления и стоянки воздушных судов, при условии, что в состав таких объектов не входят объекты, относящиеся к особо опасным, технически сложным объектам;</a:t>
          </a:r>
        </a:p>
        <a:p>
          <a:pPr algn="l">
            <a:lnSpc>
              <a:spcPct val="100000"/>
            </a:lnSpc>
            <a:buNone/>
          </a:pP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аэровокзалов (терминалов) пропускной способностью менее 100 пассажиров в час; </a:t>
          </a:r>
        </a:p>
        <a:p>
          <a:pPr algn="l">
            <a:lnSpc>
              <a:spcPct val="100000"/>
            </a:lnSpc>
            <a:buNone/>
          </a:pP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командно-диспетчерских и стартовых диспетчерских пунктов модульного (контейнерного) типа; </a:t>
          </a:r>
        </a:p>
        <a:p>
          <a:pPr algn="just">
            <a:lnSpc>
              <a:spcPct val="100000"/>
            </a:lnSpc>
            <a:buNone/>
          </a:pP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зданий, сооружений, необходимых для организации пограничного, таможенного и иных видов контроля в автомобильных пунктах пропуска через государственную границу Российской Федерации, высотой менее 3 этажей или площадью менее 1500 квадратных метров, при условии, что такие объекты не являются особо опасными, технически сложными или уникальными </a:t>
          </a:r>
          <a:endParaRPr lang="ru-RU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0BA42721-3B7D-4281-841A-E81B6627A890}" type="parTrans" cxnId="{D202525B-F257-4386-BA72-3CFD6FAA0F73}">
      <dgm:prSet/>
      <dgm:spPr/>
      <dgm:t>
        <a:bodyPr/>
        <a:lstStyle/>
        <a:p>
          <a:endParaRPr lang="ru-RU"/>
        </a:p>
      </dgm:t>
    </dgm:pt>
    <dgm:pt modelId="{8DA5FB3B-3745-45A2-B2E0-CB59162265BA}" type="sibTrans" cxnId="{D202525B-F257-4386-BA72-3CFD6FAA0F73}">
      <dgm:prSet/>
      <dgm:spPr/>
      <dgm:t>
        <a:bodyPr/>
        <a:lstStyle/>
        <a:p>
          <a:endParaRPr lang="ru-RU"/>
        </a:p>
      </dgm:t>
    </dgm:pt>
    <dgm:pt modelId="{36BE454E-6A70-470D-822B-1D1D46751F24}" type="pres">
      <dgm:prSet presAssocID="{9A6F2D5D-CC78-4940-82AE-E750D51853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AEFB6B-F2D4-49BD-BF06-EC644227A8F8}" type="pres">
      <dgm:prSet presAssocID="{1D12300A-6E1F-4CB4-A480-BCAA737344EE}" presName="linNode" presStyleCnt="0"/>
      <dgm:spPr/>
    </dgm:pt>
    <dgm:pt modelId="{8804C668-0CE8-4A07-B5FD-066BE741AEB2}" type="pres">
      <dgm:prSet presAssocID="{1D12300A-6E1F-4CB4-A480-BCAA737344EE}" presName="parentText" presStyleLbl="node1" presStyleIdx="0" presStyleCnt="1" custScaleX="277778" custScaleY="98512" custLinFactNeighborX="0" custLinFactNeighborY="-60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02525B-F257-4386-BA72-3CFD6FAA0F73}" srcId="{9A6F2D5D-CC78-4940-82AE-E750D518530A}" destId="{1D12300A-6E1F-4CB4-A480-BCAA737344EE}" srcOrd="0" destOrd="0" parTransId="{0BA42721-3B7D-4281-841A-E81B6627A890}" sibTransId="{8DA5FB3B-3745-45A2-B2E0-CB59162265BA}"/>
    <dgm:cxn modelId="{F2BDBB7F-B216-4971-B0DE-595D9E0C4FA2}" type="presOf" srcId="{1D12300A-6E1F-4CB4-A480-BCAA737344EE}" destId="{8804C668-0CE8-4A07-B5FD-066BE741AEB2}" srcOrd="0" destOrd="0" presId="urn:microsoft.com/office/officeart/2005/8/layout/vList5"/>
    <dgm:cxn modelId="{3ADFF92D-4C72-4FB8-A1FB-201A15882453}" type="presOf" srcId="{9A6F2D5D-CC78-4940-82AE-E750D518530A}" destId="{36BE454E-6A70-470D-822B-1D1D46751F24}" srcOrd="0" destOrd="0" presId="urn:microsoft.com/office/officeart/2005/8/layout/vList5"/>
    <dgm:cxn modelId="{4B2BBEBE-83AD-4CBA-BBA5-838063FDC124}" type="presParOf" srcId="{36BE454E-6A70-470D-822B-1D1D46751F24}" destId="{D4AEFB6B-F2D4-49BD-BF06-EC644227A8F8}" srcOrd="0" destOrd="0" presId="urn:microsoft.com/office/officeart/2005/8/layout/vList5"/>
    <dgm:cxn modelId="{D8B82942-47C6-4E5A-B5C0-17C5E2D764A4}" type="presParOf" srcId="{D4AEFB6B-F2D4-49BD-BF06-EC644227A8F8}" destId="{8804C668-0CE8-4A07-B5FD-066BE741AEB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04A5EE-55BF-41A6-B065-FAFCA1635BFD}" type="doc">
      <dgm:prSet loTypeId="urn:microsoft.com/office/officeart/2008/layout/PictureAccent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ADF9EA2-397A-4D66-8999-36B425719C09}">
      <dgm:prSet phldrT="[Текст]" custT="1"/>
      <dgm:spPr/>
      <dgm:t>
        <a:bodyPr/>
        <a:lstStyle/>
        <a:p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Государственный строительный надзор: </a:t>
          </a:r>
        </a:p>
      </dgm:t>
    </dgm:pt>
    <dgm:pt modelId="{494BE910-F3A9-4907-ACF7-6C508D618398}" type="parTrans" cxnId="{10F2531F-A721-4A2B-9ABB-1C1B54761E83}">
      <dgm:prSet/>
      <dgm:spPr/>
      <dgm:t>
        <a:bodyPr/>
        <a:lstStyle/>
        <a:p>
          <a:endParaRPr lang="ru-RU"/>
        </a:p>
      </dgm:t>
    </dgm:pt>
    <dgm:pt modelId="{8A028BDE-54C3-40E1-BD13-962DB423AD1F}" type="sibTrans" cxnId="{10F2531F-A721-4A2B-9ABB-1C1B54761E83}">
      <dgm:prSet/>
      <dgm:spPr/>
      <dgm:t>
        <a:bodyPr/>
        <a:lstStyle/>
        <a:p>
          <a:endParaRPr lang="ru-RU"/>
        </a:p>
      </dgm:t>
    </dgm:pt>
    <dgm:pt modelId="{6FA2BCE7-DBC9-454D-BAEB-58C6673BF06B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региональный государственный строительный надзор</a:t>
          </a:r>
        </a:p>
      </dgm:t>
    </dgm:pt>
    <dgm:pt modelId="{71B377DB-18BA-4949-838C-7585FA0F3B57}" type="parTrans" cxnId="{F1850F15-F84A-4BE6-B487-8EDD1D7C9BC2}">
      <dgm:prSet/>
      <dgm:spPr/>
      <dgm:t>
        <a:bodyPr/>
        <a:lstStyle/>
        <a:p>
          <a:endParaRPr lang="ru-RU"/>
        </a:p>
      </dgm:t>
    </dgm:pt>
    <dgm:pt modelId="{D5F0DFE8-1496-4C32-B10B-9A221C74FB8A}" type="sibTrans" cxnId="{F1850F15-F84A-4BE6-B487-8EDD1D7C9BC2}">
      <dgm:prSet/>
      <dgm:spPr/>
      <dgm:t>
        <a:bodyPr/>
        <a:lstStyle/>
        <a:p>
          <a:endParaRPr lang="ru-RU"/>
        </a:p>
      </dgm:t>
    </dgm:pt>
    <dgm:pt modelId="{5B7C216A-4BEF-4DFA-9572-C9602DD9ED23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государственный строительный надзор</a:t>
          </a:r>
        </a:p>
      </dgm:t>
    </dgm:pt>
    <dgm:pt modelId="{0D82B609-59C9-4713-A6EE-70734E106E04}" type="parTrans" cxnId="{87665359-CDD2-4E2B-A416-FCEB65AA1FDA}">
      <dgm:prSet/>
      <dgm:spPr/>
      <dgm:t>
        <a:bodyPr/>
        <a:lstStyle/>
        <a:p>
          <a:endParaRPr lang="ru-RU"/>
        </a:p>
      </dgm:t>
    </dgm:pt>
    <dgm:pt modelId="{62C869DA-CA31-4849-B62B-0402147C27C9}" type="sibTrans" cxnId="{87665359-CDD2-4E2B-A416-FCEB65AA1FDA}">
      <dgm:prSet/>
      <dgm:spPr/>
      <dgm:t>
        <a:bodyPr/>
        <a:lstStyle/>
        <a:p>
          <a:endParaRPr lang="ru-RU"/>
        </a:p>
      </dgm:t>
    </dgm:pt>
    <dgm:pt modelId="{FA12B811-F915-4F15-8FA2-67A0E4615174}" type="pres">
      <dgm:prSet presAssocID="{4E04A5EE-55BF-41A6-B065-FAFCA1635BFD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5CB393A-34F8-4C2C-BFD9-923BB097B798}" type="pres">
      <dgm:prSet presAssocID="{2ADF9EA2-397A-4D66-8999-36B425719C09}" presName="root" presStyleCnt="0">
        <dgm:presLayoutVars>
          <dgm:chMax/>
          <dgm:chPref val="4"/>
        </dgm:presLayoutVars>
      </dgm:prSet>
      <dgm:spPr/>
    </dgm:pt>
    <dgm:pt modelId="{E598DD7C-4702-4290-A5A5-6C0AE1002FE7}" type="pres">
      <dgm:prSet presAssocID="{2ADF9EA2-397A-4D66-8999-36B425719C09}" presName="rootComposite" presStyleCnt="0">
        <dgm:presLayoutVars/>
      </dgm:prSet>
      <dgm:spPr/>
    </dgm:pt>
    <dgm:pt modelId="{3E2487C6-70E2-4946-8661-F1A0FD8C67FE}" type="pres">
      <dgm:prSet presAssocID="{2ADF9EA2-397A-4D66-8999-36B425719C09}" presName="rootText" presStyleLbl="node0" presStyleIdx="0" presStyleCnt="1" custLinFactNeighborX="-7" custLinFactNeighborY="-64292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B60CC8E2-978A-4641-9190-076B91A7BABA}" type="pres">
      <dgm:prSet presAssocID="{2ADF9EA2-397A-4D66-8999-36B425719C09}" presName="childShape" presStyleCnt="0">
        <dgm:presLayoutVars>
          <dgm:chMax val="0"/>
          <dgm:chPref val="0"/>
        </dgm:presLayoutVars>
      </dgm:prSet>
      <dgm:spPr/>
    </dgm:pt>
    <dgm:pt modelId="{3F97E0F3-8295-44AB-92A0-04DB2F0912B5}" type="pres">
      <dgm:prSet presAssocID="{5B7C216A-4BEF-4DFA-9572-C9602DD9ED23}" presName="childComposite" presStyleCnt="0">
        <dgm:presLayoutVars>
          <dgm:chMax val="0"/>
          <dgm:chPref val="0"/>
        </dgm:presLayoutVars>
      </dgm:prSet>
      <dgm:spPr/>
    </dgm:pt>
    <dgm:pt modelId="{59DA0799-8547-4489-A175-2590D5FFB028}" type="pres">
      <dgm:prSet presAssocID="{5B7C216A-4BEF-4DFA-9572-C9602DD9ED23}" presName="Image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Контрольный список"/>
        </a:ext>
      </dgm:extLst>
    </dgm:pt>
    <dgm:pt modelId="{8E106327-99B4-43F0-BF78-35DBCD693D0F}" type="pres">
      <dgm:prSet presAssocID="{5B7C216A-4BEF-4DFA-9572-C9602DD9ED23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D8E89D-8C44-4AA8-9383-BC9FB953C73C}" type="pres">
      <dgm:prSet presAssocID="{6FA2BCE7-DBC9-454D-BAEB-58C6673BF06B}" presName="childComposite" presStyleCnt="0">
        <dgm:presLayoutVars>
          <dgm:chMax val="0"/>
          <dgm:chPref val="0"/>
        </dgm:presLayoutVars>
      </dgm:prSet>
      <dgm:spPr/>
    </dgm:pt>
    <dgm:pt modelId="{1E04C72B-F089-4935-97B2-CB80D1E646F6}" type="pres">
      <dgm:prSet presAssocID="{6FA2BCE7-DBC9-454D-BAEB-58C6673BF06B}" presName="Image" presStyleLbl="nod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Контрольный список"/>
        </a:ext>
      </dgm:extLst>
    </dgm:pt>
    <dgm:pt modelId="{77CEDD20-3351-4178-9CC1-855E6B75ABC1}" type="pres">
      <dgm:prSet presAssocID="{6FA2BCE7-DBC9-454D-BAEB-58C6673BF06B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850F15-F84A-4BE6-B487-8EDD1D7C9BC2}" srcId="{2ADF9EA2-397A-4D66-8999-36B425719C09}" destId="{6FA2BCE7-DBC9-454D-BAEB-58C6673BF06B}" srcOrd="1" destOrd="0" parTransId="{71B377DB-18BA-4949-838C-7585FA0F3B57}" sibTransId="{D5F0DFE8-1496-4C32-B10B-9A221C74FB8A}"/>
    <dgm:cxn modelId="{02047FB6-5ACE-4EA9-9680-B3522F74FCFD}" type="presOf" srcId="{5B7C216A-4BEF-4DFA-9572-C9602DD9ED23}" destId="{8E106327-99B4-43F0-BF78-35DBCD693D0F}" srcOrd="0" destOrd="0" presId="urn:microsoft.com/office/officeart/2008/layout/PictureAccentList"/>
    <dgm:cxn modelId="{E2307AAE-90DA-473A-A79D-4208CDFBD365}" type="presOf" srcId="{2ADF9EA2-397A-4D66-8999-36B425719C09}" destId="{3E2487C6-70E2-4946-8661-F1A0FD8C67FE}" srcOrd="0" destOrd="0" presId="urn:microsoft.com/office/officeart/2008/layout/PictureAccentList"/>
    <dgm:cxn modelId="{26531A5B-7C0C-452B-8FBF-66D21DD6CF9C}" type="presOf" srcId="{4E04A5EE-55BF-41A6-B065-FAFCA1635BFD}" destId="{FA12B811-F915-4F15-8FA2-67A0E4615174}" srcOrd="0" destOrd="0" presId="urn:microsoft.com/office/officeart/2008/layout/PictureAccentList"/>
    <dgm:cxn modelId="{10F2531F-A721-4A2B-9ABB-1C1B54761E83}" srcId="{4E04A5EE-55BF-41A6-B065-FAFCA1635BFD}" destId="{2ADF9EA2-397A-4D66-8999-36B425719C09}" srcOrd="0" destOrd="0" parTransId="{494BE910-F3A9-4907-ACF7-6C508D618398}" sibTransId="{8A028BDE-54C3-40E1-BD13-962DB423AD1F}"/>
    <dgm:cxn modelId="{85128239-1D5A-4F9A-B8BD-50AF0041A11C}" type="presOf" srcId="{6FA2BCE7-DBC9-454D-BAEB-58C6673BF06B}" destId="{77CEDD20-3351-4178-9CC1-855E6B75ABC1}" srcOrd="0" destOrd="0" presId="urn:microsoft.com/office/officeart/2008/layout/PictureAccentList"/>
    <dgm:cxn modelId="{87665359-CDD2-4E2B-A416-FCEB65AA1FDA}" srcId="{2ADF9EA2-397A-4D66-8999-36B425719C09}" destId="{5B7C216A-4BEF-4DFA-9572-C9602DD9ED23}" srcOrd="0" destOrd="0" parTransId="{0D82B609-59C9-4713-A6EE-70734E106E04}" sibTransId="{62C869DA-CA31-4849-B62B-0402147C27C9}"/>
    <dgm:cxn modelId="{6FB2E9FB-672D-450D-9195-84960D287787}" type="presParOf" srcId="{FA12B811-F915-4F15-8FA2-67A0E4615174}" destId="{85CB393A-34F8-4C2C-BFD9-923BB097B798}" srcOrd="0" destOrd="0" presId="urn:microsoft.com/office/officeart/2008/layout/PictureAccentList"/>
    <dgm:cxn modelId="{126CE332-A0ED-48B8-BE4E-F7EBE7642FBF}" type="presParOf" srcId="{85CB393A-34F8-4C2C-BFD9-923BB097B798}" destId="{E598DD7C-4702-4290-A5A5-6C0AE1002FE7}" srcOrd="0" destOrd="0" presId="urn:microsoft.com/office/officeart/2008/layout/PictureAccentList"/>
    <dgm:cxn modelId="{D41A0F73-74A3-4052-B6EB-915BD313C964}" type="presParOf" srcId="{E598DD7C-4702-4290-A5A5-6C0AE1002FE7}" destId="{3E2487C6-70E2-4946-8661-F1A0FD8C67FE}" srcOrd="0" destOrd="0" presId="urn:microsoft.com/office/officeart/2008/layout/PictureAccentList"/>
    <dgm:cxn modelId="{38B5B896-ABD8-4D48-979C-4480E376472C}" type="presParOf" srcId="{85CB393A-34F8-4C2C-BFD9-923BB097B798}" destId="{B60CC8E2-978A-4641-9190-076B91A7BABA}" srcOrd="1" destOrd="0" presId="urn:microsoft.com/office/officeart/2008/layout/PictureAccentList"/>
    <dgm:cxn modelId="{972251F5-ED12-46AB-833E-DB0CEF36FDA0}" type="presParOf" srcId="{B60CC8E2-978A-4641-9190-076B91A7BABA}" destId="{3F97E0F3-8295-44AB-92A0-04DB2F0912B5}" srcOrd="0" destOrd="0" presId="urn:microsoft.com/office/officeart/2008/layout/PictureAccentList"/>
    <dgm:cxn modelId="{732A9E32-CE2B-489D-990B-89A6DA348065}" type="presParOf" srcId="{3F97E0F3-8295-44AB-92A0-04DB2F0912B5}" destId="{59DA0799-8547-4489-A175-2590D5FFB028}" srcOrd="0" destOrd="0" presId="urn:microsoft.com/office/officeart/2008/layout/PictureAccentList"/>
    <dgm:cxn modelId="{D0768A68-435E-49C2-820C-B9E98C4180B7}" type="presParOf" srcId="{3F97E0F3-8295-44AB-92A0-04DB2F0912B5}" destId="{8E106327-99B4-43F0-BF78-35DBCD693D0F}" srcOrd="1" destOrd="0" presId="urn:microsoft.com/office/officeart/2008/layout/PictureAccentList"/>
    <dgm:cxn modelId="{5A02C3E0-BE64-41D9-877C-7E09571BDFDA}" type="presParOf" srcId="{B60CC8E2-978A-4641-9190-076B91A7BABA}" destId="{3BD8E89D-8C44-4AA8-9383-BC9FB953C73C}" srcOrd="1" destOrd="0" presId="urn:microsoft.com/office/officeart/2008/layout/PictureAccentList"/>
    <dgm:cxn modelId="{4B041785-3DA0-4E33-8F5A-BB6D14515779}" type="presParOf" srcId="{3BD8E89D-8C44-4AA8-9383-BC9FB953C73C}" destId="{1E04C72B-F089-4935-97B2-CB80D1E646F6}" srcOrd="0" destOrd="0" presId="urn:microsoft.com/office/officeart/2008/layout/PictureAccentList"/>
    <dgm:cxn modelId="{415E2440-A8B3-43BD-837E-DE26438B6C8C}" type="presParOf" srcId="{3BD8E89D-8C44-4AA8-9383-BC9FB953C73C}" destId="{77CEDD20-3351-4178-9CC1-855E6B75ABC1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04A5EE-55BF-41A6-B065-FAFCA1635BFD}" type="doc">
      <dgm:prSet loTypeId="urn:microsoft.com/office/officeart/2008/layout/PictureAccent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ADF9EA2-397A-4D66-8999-36B425719C09}">
      <dgm:prSet phldrT="[Текст]" custT="1"/>
      <dgm:spPr/>
      <dgm:t>
        <a:bodyPr/>
        <a:lstStyle/>
        <a:p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государственный строительный надзор: </a:t>
          </a:r>
        </a:p>
      </dgm:t>
    </dgm:pt>
    <dgm:pt modelId="{494BE910-F3A9-4907-ACF7-6C508D618398}" type="parTrans" cxnId="{10F2531F-A721-4A2B-9ABB-1C1B54761E83}">
      <dgm:prSet/>
      <dgm:spPr/>
      <dgm:t>
        <a:bodyPr/>
        <a:lstStyle/>
        <a:p>
          <a:endParaRPr lang="ru-RU"/>
        </a:p>
      </dgm:t>
    </dgm:pt>
    <dgm:pt modelId="{8A028BDE-54C3-40E1-BD13-962DB423AD1F}" type="sibTrans" cxnId="{10F2531F-A721-4A2B-9ABB-1C1B54761E83}">
      <dgm:prSet/>
      <dgm:spPr/>
      <dgm:t>
        <a:bodyPr/>
        <a:lstStyle/>
        <a:p>
          <a:endParaRPr lang="ru-RU"/>
        </a:p>
      </dgm:t>
    </dgm:pt>
    <dgm:pt modelId="{6FA2BCE7-DBC9-454D-BAEB-58C6673BF06B}">
      <dgm:prSet phldrT="[Текст]"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при строительстве, реконструкции объектов, расположенных </a:t>
          </a:r>
          <a:b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на территориях двух и более субъектов РФ, в том числе если реконструкция такого объекта осуществляется только </a:t>
          </a:r>
          <a:b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на территории одного субъекта РФ, за исключением случаев, определённых Правительством РФ.</a:t>
          </a:r>
        </a:p>
      </dgm:t>
    </dgm:pt>
    <dgm:pt modelId="{71B377DB-18BA-4949-838C-7585FA0F3B57}" type="parTrans" cxnId="{F1850F15-F84A-4BE6-B487-8EDD1D7C9BC2}">
      <dgm:prSet/>
      <dgm:spPr/>
      <dgm:t>
        <a:bodyPr/>
        <a:lstStyle/>
        <a:p>
          <a:endParaRPr lang="ru-RU"/>
        </a:p>
      </dgm:t>
    </dgm:pt>
    <dgm:pt modelId="{D5F0DFE8-1496-4C32-B10B-9A221C74FB8A}" type="sibTrans" cxnId="{F1850F15-F84A-4BE6-B487-8EDD1D7C9BC2}">
      <dgm:prSet/>
      <dgm:spPr/>
      <dgm:t>
        <a:bodyPr/>
        <a:lstStyle/>
        <a:p>
          <a:endParaRPr lang="ru-RU"/>
        </a:p>
      </dgm:t>
    </dgm:pt>
    <dgm:pt modelId="{5B7C216A-4BEF-4DFA-9572-C9602DD9ED23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при строительстве, реконструкции объектов, указанных в пункте 5.1 части 1 статьи 6 Градостроительного Кодекса РФ, если иное </a:t>
          </a:r>
          <a:b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не установлено федеральным законом о введении </a:t>
          </a:r>
          <a:b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 действие Градостроительного Кодекса РФ,</a:t>
          </a:r>
        </a:p>
      </dgm:t>
    </dgm:pt>
    <dgm:pt modelId="{0D82B609-59C9-4713-A6EE-70734E106E04}" type="parTrans" cxnId="{87665359-CDD2-4E2B-A416-FCEB65AA1FDA}">
      <dgm:prSet/>
      <dgm:spPr/>
      <dgm:t>
        <a:bodyPr/>
        <a:lstStyle/>
        <a:p>
          <a:endParaRPr lang="ru-RU"/>
        </a:p>
      </dgm:t>
    </dgm:pt>
    <dgm:pt modelId="{62C869DA-CA31-4849-B62B-0402147C27C9}" type="sibTrans" cxnId="{87665359-CDD2-4E2B-A416-FCEB65AA1FDA}">
      <dgm:prSet/>
      <dgm:spPr/>
      <dgm:t>
        <a:bodyPr/>
        <a:lstStyle/>
        <a:p>
          <a:endParaRPr lang="ru-RU"/>
        </a:p>
      </dgm:t>
    </dgm:pt>
    <dgm:pt modelId="{FA12B811-F915-4F15-8FA2-67A0E4615174}" type="pres">
      <dgm:prSet presAssocID="{4E04A5EE-55BF-41A6-B065-FAFCA1635BFD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5CB393A-34F8-4C2C-BFD9-923BB097B798}" type="pres">
      <dgm:prSet presAssocID="{2ADF9EA2-397A-4D66-8999-36B425719C09}" presName="root" presStyleCnt="0">
        <dgm:presLayoutVars>
          <dgm:chMax/>
          <dgm:chPref val="4"/>
        </dgm:presLayoutVars>
      </dgm:prSet>
      <dgm:spPr/>
    </dgm:pt>
    <dgm:pt modelId="{E598DD7C-4702-4290-A5A5-6C0AE1002FE7}" type="pres">
      <dgm:prSet presAssocID="{2ADF9EA2-397A-4D66-8999-36B425719C09}" presName="rootComposite" presStyleCnt="0">
        <dgm:presLayoutVars/>
      </dgm:prSet>
      <dgm:spPr/>
    </dgm:pt>
    <dgm:pt modelId="{3E2487C6-70E2-4946-8661-F1A0FD8C67FE}" type="pres">
      <dgm:prSet presAssocID="{2ADF9EA2-397A-4D66-8999-36B425719C09}" presName="rootText" presStyleLbl="node0" presStyleIdx="0" presStyleCnt="1" custLinFactNeighborX="-7" custLinFactNeighborY="-38433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B60CC8E2-978A-4641-9190-076B91A7BABA}" type="pres">
      <dgm:prSet presAssocID="{2ADF9EA2-397A-4D66-8999-36B425719C09}" presName="childShape" presStyleCnt="0">
        <dgm:presLayoutVars>
          <dgm:chMax val="0"/>
          <dgm:chPref val="0"/>
        </dgm:presLayoutVars>
      </dgm:prSet>
      <dgm:spPr/>
    </dgm:pt>
    <dgm:pt modelId="{3F97E0F3-8295-44AB-92A0-04DB2F0912B5}" type="pres">
      <dgm:prSet presAssocID="{5B7C216A-4BEF-4DFA-9572-C9602DD9ED23}" presName="childComposite" presStyleCnt="0">
        <dgm:presLayoutVars>
          <dgm:chMax val="0"/>
          <dgm:chPref val="0"/>
        </dgm:presLayoutVars>
      </dgm:prSet>
      <dgm:spPr/>
    </dgm:pt>
    <dgm:pt modelId="{59DA0799-8547-4489-A175-2590D5FFB028}" type="pres">
      <dgm:prSet presAssocID="{5B7C216A-4BEF-4DFA-9572-C9602DD9ED23}" presName="Image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Контрольный список"/>
        </a:ext>
      </dgm:extLst>
    </dgm:pt>
    <dgm:pt modelId="{8E106327-99B4-43F0-BF78-35DBCD693D0F}" type="pres">
      <dgm:prSet presAssocID="{5B7C216A-4BEF-4DFA-9572-C9602DD9ED23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D8E89D-8C44-4AA8-9383-BC9FB953C73C}" type="pres">
      <dgm:prSet presAssocID="{6FA2BCE7-DBC9-454D-BAEB-58C6673BF06B}" presName="childComposite" presStyleCnt="0">
        <dgm:presLayoutVars>
          <dgm:chMax val="0"/>
          <dgm:chPref val="0"/>
        </dgm:presLayoutVars>
      </dgm:prSet>
      <dgm:spPr/>
    </dgm:pt>
    <dgm:pt modelId="{1E04C72B-F089-4935-97B2-CB80D1E646F6}" type="pres">
      <dgm:prSet presAssocID="{6FA2BCE7-DBC9-454D-BAEB-58C6673BF06B}" presName="Image" presStyleLbl="nod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Контрольный список"/>
        </a:ext>
      </dgm:extLst>
    </dgm:pt>
    <dgm:pt modelId="{77CEDD20-3351-4178-9CC1-855E6B75ABC1}" type="pres">
      <dgm:prSet presAssocID="{6FA2BCE7-DBC9-454D-BAEB-58C6673BF06B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850F15-F84A-4BE6-B487-8EDD1D7C9BC2}" srcId="{2ADF9EA2-397A-4D66-8999-36B425719C09}" destId="{6FA2BCE7-DBC9-454D-BAEB-58C6673BF06B}" srcOrd="1" destOrd="0" parTransId="{71B377DB-18BA-4949-838C-7585FA0F3B57}" sibTransId="{D5F0DFE8-1496-4C32-B10B-9A221C74FB8A}"/>
    <dgm:cxn modelId="{02047FB6-5ACE-4EA9-9680-B3522F74FCFD}" type="presOf" srcId="{5B7C216A-4BEF-4DFA-9572-C9602DD9ED23}" destId="{8E106327-99B4-43F0-BF78-35DBCD693D0F}" srcOrd="0" destOrd="0" presId="urn:microsoft.com/office/officeart/2008/layout/PictureAccentList"/>
    <dgm:cxn modelId="{E2307AAE-90DA-473A-A79D-4208CDFBD365}" type="presOf" srcId="{2ADF9EA2-397A-4D66-8999-36B425719C09}" destId="{3E2487C6-70E2-4946-8661-F1A0FD8C67FE}" srcOrd="0" destOrd="0" presId="urn:microsoft.com/office/officeart/2008/layout/PictureAccentList"/>
    <dgm:cxn modelId="{26531A5B-7C0C-452B-8FBF-66D21DD6CF9C}" type="presOf" srcId="{4E04A5EE-55BF-41A6-B065-FAFCA1635BFD}" destId="{FA12B811-F915-4F15-8FA2-67A0E4615174}" srcOrd="0" destOrd="0" presId="urn:microsoft.com/office/officeart/2008/layout/PictureAccentList"/>
    <dgm:cxn modelId="{10F2531F-A721-4A2B-9ABB-1C1B54761E83}" srcId="{4E04A5EE-55BF-41A6-B065-FAFCA1635BFD}" destId="{2ADF9EA2-397A-4D66-8999-36B425719C09}" srcOrd="0" destOrd="0" parTransId="{494BE910-F3A9-4907-ACF7-6C508D618398}" sibTransId="{8A028BDE-54C3-40E1-BD13-962DB423AD1F}"/>
    <dgm:cxn modelId="{85128239-1D5A-4F9A-B8BD-50AF0041A11C}" type="presOf" srcId="{6FA2BCE7-DBC9-454D-BAEB-58C6673BF06B}" destId="{77CEDD20-3351-4178-9CC1-855E6B75ABC1}" srcOrd="0" destOrd="0" presId="urn:microsoft.com/office/officeart/2008/layout/PictureAccentList"/>
    <dgm:cxn modelId="{87665359-CDD2-4E2B-A416-FCEB65AA1FDA}" srcId="{2ADF9EA2-397A-4D66-8999-36B425719C09}" destId="{5B7C216A-4BEF-4DFA-9572-C9602DD9ED23}" srcOrd="0" destOrd="0" parTransId="{0D82B609-59C9-4713-A6EE-70734E106E04}" sibTransId="{62C869DA-CA31-4849-B62B-0402147C27C9}"/>
    <dgm:cxn modelId="{6FB2E9FB-672D-450D-9195-84960D287787}" type="presParOf" srcId="{FA12B811-F915-4F15-8FA2-67A0E4615174}" destId="{85CB393A-34F8-4C2C-BFD9-923BB097B798}" srcOrd="0" destOrd="0" presId="urn:microsoft.com/office/officeart/2008/layout/PictureAccentList"/>
    <dgm:cxn modelId="{126CE332-A0ED-48B8-BE4E-F7EBE7642FBF}" type="presParOf" srcId="{85CB393A-34F8-4C2C-BFD9-923BB097B798}" destId="{E598DD7C-4702-4290-A5A5-6C0AE1002FE7}" srcOrd="0" destOrd="0" presId="urn:microsoft.com/office/officeart/2008/layout/PictureAccentList"/>
    <dgm:cxn modelId="{D41A0F73-74A3-4052-B6EB-915BD313C964}" type="presParOf" srcId="{E598DD7C-4702-4290-A5A5-6C0AE1002FE7}" destId="{3E2487C6-70E2-4946-8661-F1A0FD8C67FE}" srcOrd="0" destOrd="0" presId="urn:microsoft.com/office/officeart/2008/layout/PictureAccentList"/>
    <dgm:cxn modelId="{38B5B896-ABD8-4D48-979C-4480E376472C}" type="presParOf" srcId="{85CB393A-34F8-4C2C-BFD9-923BB097B798}" destId="{B60CC8E2-978A-4641-9190-076B91A7BABA}" srcOrd="1" destOrd="0" presId="urn:microsoft.com/office/officeart/2008/layout/PictureAccentList"/>
    <dgm:cxn modelId="{972251F5-ED12-46AB-833E-DB0CEF36FDA0}" type="presParOf" srcId="{B60CC8E2-978A-4641-9190-076B91A7BABA}" destId="{3F97E0F3-8295-44AB-92A0-04DB2F0912B5}" srcOrd="0" destOrd="0" presId="urn:microsoft.com/office/officeart/2008/layout/PictureAccentList"/>
    <dgm:cxn modelId="{732A9E32-CE2B-489D-990B-89A6DA348065}" type="presParOf" srcId="{3F97E0F3-8295-44AB-92A0-04DB2F0912B5}" destId="{59DA0799-8547-4489-A175-2590D5FFB028}" srcOrd="0" destOrd="0" presId="urn:microsoft.com/office/officeart/2008/layout/PictureAccentList"/>
    <dgm:cxn modelId="{D0768A68-435E-49C2-820C-B9E98C4180B7}" type="presParOf" srcId="{3F97E0F3-8295-44AB-92A0-04DB2F0912B5}" destId="{8E106327-99B4-43F0-BF78-35DBCD693D0F}" srcOrd="1" destOrd="0" presId="urn:microsoft.com/office/officeart/2008/layout/PictureAccentList"/>
    <dgm:cxn modelId="{5A02C3E0-BE64-41D9-877C-7E09571BDFDA}" type="presParOf" srcId="{B60CC8E2-978A-4641-9190-076B91A7BABA}" destId="{3BD8E89D-8C44-4AA8-9383-BC9FB953C73C}" srcOrd="1" destOrd="0" presId="urn:microsoft.com/office/officeart/2008/layout/PictureAccentList"/>
    <dgm:cxn modelId="{4B041785-3DA0-4E33-8F5A-BB6D14515779}" type="presParOf" srcId="{3BD8E89D-8C44-4AA8-9383-BC9FB953C73C}" destId="{1E04C72B-F089-4935-97B2-CB80D1E646F6}" srcOrd="0" destOrd="0" presId="urn:microsoft.com/office/officeart/2008/layout/PictureAccentList"/>
    <dgm:cxn modelId="{415E2440-A8B3-43BD-837E-DE26438B6C8C}" type="presParOf" srcId="{3BD8E89D-8C44-4AA8-9383-BC9FB953C73C}" destId="{77CEDD20-3351-4178-9CC1-855E6B75ABC1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BD9D8DF-77CD-4ED9-920D-A27391E0D035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7B86A4-5EC9-4B14-8E36-15EEA34F575C}">
      <dgm:prSet phldrT="[Текст]" custT="1"/>
      <dgm:spPr>
        <a:ln>
          <a:solidFill>
            <a:srgbClr val="082FAC"/>
          </a:solidFill>
        </a:ln>
      </dgm:spPr>
      <dgm:t>
        <a:bodyPr/>
        <a:lstStyle/>
        <a:p>
          <a:pPr algn="just"/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Изменен пункт 5 перечня индикаторов: Наличие у уполномоченного органа информации о неполучении застройщиком разрешения на ввод объекта в эксплуатацию по истечении 180 календарных 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дней (было 120 календарных дней) 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 дня выдачи застройщику, техническому заказчику заключения о соответствии построенного, реконструированного объекта капитального строительства </a:t>
          </a:r>
        </a:p>
      </dgm:t>
    </dgm:pt>
    <dgm:pt modelId="{97A67595-414D-47DF-821B-5AD1DCD6DCA0}" type="parTrans" cxnId="{8E3E209D-BC3F-49D9-BFB1-85A79530F7A9}">
      <dgm:prSet/>
      <dgm:spPr/>
      <dgm:t>
        <a:bodyPr/>
        <a:lstStyle/>
        <a:p>
          <a:endParaRPr lang="ru-RU"/>
        </a:p>
      </dgm:t>
    </dgm:pt>
    <dgm:pt modelId="{CB941359-289B-43D7-B94E-E8ABEED10E58}" type="sibTrans" cxnId="{8E3E209D-BC3F-49D9-BFB1-85A79530F7A9}">
      <dgm:prSet/>
      <dgm:spPr/>
      <dgm:t>
        <a:bodyPr/>
        <a:lstStyle/>
        <a:p>
          <a:endParaRPr lang="ru-RU"/>
        </a:p>
      </dgm:t>
    </dgm:pt>
    <dgm:pt modelId="{6EF12D5F-8B06-4ED7-B31A-DCE2840BDECE}" type="pres">
      <dgm:prSet presAssocID="{3BD9D8DF-77CD-4ED9-920D-A27391E0D03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187DE4-02C7-4574-AE50-E81E0BC17031}" type="pres">
      <dgm:prSet presAssocID="{647B86A4-5EC9-4B14-8E36-15EEA34F575C}" presName="composite" presStyleCnt="0"/>
      <dgm:spPr/>
    </dgm:pt>
    <dgm:pt modelId="{4A39C990-D11E-4F6E-8D5F-8322613D0370}" type="pres">
      <dgm:prSet presAssocID="{647B86A4-5EC9-4B14-8E36-15EEA34F575C}" presName="rect1" presStyleLbl="trAlignAcc1" presStyleIdx="0" presStyleCnt="1" custScaleX="167096" custScaleY="111579" custLinFactNeighborX="-132" custLinFactNeighborY="-67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A453A7-A198-492A-A6C9-503A4B753F34}" type="pres">
      <dgm:prSet presAssocID="{647B86A4-5EC9-4B14-8E36-15EEA34F575C}" presName="rect2" presStyleLbl="fgImgPlace1" presStyleIdx="0" presStyleCnt="1" custScaleX="53919" custScaleY="39178" custLinFactX="-47841" custLinFactNeighborX="-100000" custLinFactNeighborY="1350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ru-RU"/>
        </a:p>
      </dgm:t>
      <dgm:extLst>
        <a:ext uri="{E40237B7-FDA0-4F09-8148-C483321AD2D9}">
          <dgm14:cNvPr xmlns:dgm14="http://schemas.microsoft.com/office/drawing/2010/diagram" id="0" name="" descr="Воспроизвести"/>
        </a:ext>
      </dgm:extLst>
    </dgm:pt>
  </dgm:ptLst>
  <dgm:cxnLst>
    <dgm:cxn modelId="{958F51AC-DDE1-4EAE-8984-0700264414F1}" type="presOf" srcId="{3BD9D8DF-77CD-4ED9-920D-A27391E0D035}" destId="{6EF12D5F-8B06-4ED7-B31A-DCE2840BDECE}" srcOrd="0" destOrd="0" presId="urn:microsoft.com/office/officeart/2008/layout/PictureStrips"/>
    <dgm:cxn modelId="{A5343A61-2E16-47D1-AEE1-433B53C65571}" type="presOf" srcId="{647B86A4-5EC9-4B14-8E36-15EEA34F575C}" destId="{4A39C990-D11E-4F6E-8D5F-8322613D0370}" srcOrd="0" destOrd="0" presId="urn:microsoft.com/office/officeart/2008/layout/PictureStrips"/>
    <dgm:cxn modelId="{8E3E209D-BC3F-49D9-BFB1-85A79530F7A9}" srcId="{3BD9D8DF-77CD-4ED9-920D-A27391E0D035}" destId="{647B86A4-5EC9-4B14-8E36-15EEA34F575C}" srcOrd="0" destOrd="0" parTransId="{97A67595-414D-47DF-821B-5AD1DCD6DCA0}" sibTransId="{CB941359-289B-43D7-B94E-E8ABEED10E58}"/>
    <dgm:cxn modelId="{F9A86A7E-A410-42C2-80CC-DF999DA29C49}" type="presParOf" srcId="{6EF12D5F-8B06-4ED7-B31A-DCE2840BDECE}" destId="{B6187DE4-02C7-4574-AE50-E81E0BC17031}" srcOrd="0" destOrd="0" presId="urn:microsoft.com/office/officeart/2008/layout/PictureStrips"/>
    <dgm:cxn modelId="{7248F6FE-809D-43BF-9A55-5D6105F2960E}" type="presParOf" srcId="{B6187DE4-02C7-4574-AE50-E81E0BC17031}" destId="{4A39C990-D11E-4F6E-8D5F-8322613D0370}" srcOrd="0" destOrd="0" presId="urn:microsoft.com/office/officeart/2008/layout/PictureStrips"/>
    <dgm:cxn modelId="{58DBCFF8-3EB0-4520-B352-69C2301BED8A}" type="presParOf" srcId="{B6187DE4-02C7-4574-AE50-E81E0BC17031}" destId="{6DA453A7-A198-492A-A6C9-503A4B753F3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ED1E41F-674D-43FD-9AB0-02E559946AE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3EA41C5-DCC9-46C5-BF8A-4E4BFDC81B24}">
      <dgm:prSet phldrT="[Текст]" custT="1"/>
      <dgm:spPr>
        <a:solidFill>
          <a:srgbClr val="082FAC"/>
        </a:solidFill>
      </dgm:spPr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разработать и реализовать на объектах предупредительные (профилактические) мероприятия, направленные на снижение рисков аварийности и смертельного травматизма персонала, а также обеспечение устойчивости функционирования объектов;</a:t>
          </a:r>
        </a:p>
      </dgm:t>
    </dgm:pt>
    <dgm:pt modelId="{7E3084DB-5C60-4C2F-AA43-8562F6F8DA4D}" type="sibTrans" cxnId="{AB6344BB-2249-4852-9224-15FB28BDDFB2}">
      <dgm:prSet/>
      <dgm:spPr/>
      <dgm:t>
        <a:bodyPr/>
        <a:lstStyle/>
        <a:p>
          <a:endParaRPr lang="ru-RU"/>
        </a:p>
      </dgm:t>
    </dgm:pt>
    <dgm:pt modelId="{7CA57FB8-0C26-42F3-966F-359B5AF009E6}" type="parTrans" cxnId="{AB6344BB-2249-4852-9224-15FB28BDDFB2}">
      <dgm:prSet/>
      <dgm:spPr/>
      <dgm:t>
        <a:bodyPr/>
        <a:lstStyle/>
        <a:p>
          <a:endParaRPr lang="ru-RU"/>
        </a:p>
      </dgm:t>
    </dgm:pt>
    <dgm:pt modelId="{AD942FA2-B3F1-4E21-973F-3422B142E257}">
      <dgm:prSet phldrT="[Текст]" custT="1"/>
      <dgm:spPr>
        <a:solidFill>
          <a:srgbClr val="082FAC"/>
        </a:solidFill>
      </dgm:spPr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обеспечить выполнение нормативных требований законодательства </a:t>
          </a:r>
          <a:b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о градостроительной деятельности;</a:t>
          </a:r>
        </a:p>
      </dgm:t>
    </dgm:pt>
    <dgm:pt modelId="{0564A08C-3C8A-40F1-98FB-44E252E3A7D4}" type="sibTrans" cxnId="{F5413BE6-7F35-4FD7-B646-A0965E2014C0}">
      <dgm:prSet/>
      <dgm:spPr/>
      <dgm:t>
        <a:bodyPr/>
        <a:lstStyle/>
        <a:p>
          <a:endParaRPr lang="ru-RU"/>
        </a:p>
      </dgm:t>
    </dgm:pt>
    <dgm:pt modelId="{8A10FBEE-2C40-4BD3-B537-24542A796DF7}" type="parTrans" cxnId="{F5413BE6-7F35-4FD7-B646-A0965E2014C0}">
      <dgm:prSet/>
      <dgm:spPr/>
      <dgm:t>
        <a:bodyPr/>
        <a:lstStyle/>
        <a:p>
          <a:endParaRPr lang="ru-RU"/>
        </a:p>
      </dgm:t>
    </dgm:pt>
    <dgm:pt modelId="{0B87C63F-2BC2-437A-9C54-E627021E4763}">
      <dgm:prSet phldrT="[Текст]" custT="1"/>
      <dgm:spPr>
        <a:solidFill>
          <a:srgbClr val="082FAC"/>
        </a:solidFill>
      </dgm:spPr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обратить особое внимание на принимаемые нормативные правовые акты, актуализирующие обязательные требования в сфере федерального государственного строительного надзора.</a:t>
          </a:r>
        </a:p>
      </dgm:t>
    </dgm:pt>
    <dgm:pt modelId="{74D8F260-85A0-4D09-AB69-D66C158C080A}" type="sibTrans" cxnId="{48732A8F-4B69-4A4B-A48D-F62BDC38D88A}">
      <dgm:prSet/>
      <dgm:spPr/>
      <dgm:t>
        <a:bodyPr/>
        <a:lstStyle/>
        <a:p>
          <a:endParaRPr lang="ru-RU"/>
        </a:p>
      </dgm:t>
    </dgm:pt>
    <dgm:pt modelId="{10A290E7-F9B9-47EC-83B2-6BB724525376}" type="parTrans" cxnId="{48732A8F-4B69-4A4B-A48D-F62BDC38D88A}">
      <dgm:prSet/>
      <dgm:spPr/>
      <dgm:t>
        <a:bodyPr/>
        <a:lstStyle/>
        <a:p>
          <a:endParaRPr lang="ru-RU"/>
        </a:p>
      </dgm:t>
    </dgm:pt>
    <dgm:pt modelId="{422816D9-99C7-4A45-ACB3-CAEB2ADAB743}" type="pres">
      <dgm:prSet presAssocID="{8ED1E41F-674D-43FD-9AB0-02E559946AE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5EC00A-BD82-475A-A195-40CCF4153E30}" type="pres">
      <dgm:prSet presAssocID="{C3EA41C5-DCC9-46C5-BF8A-4E4BFDC81B24}" presName="linNode" presStyleCnt="0"/>
      <dgm:spPr/>
    </dgm:pt>
    <dgm:pt modelId="{AB5FF3FB-C55F-4E4A-A34A-33859E777C12}" type="pres">
      <dgm:prSet presAssocID="{C3EA41C5-DCC9-46C5-BF8A-4E4BFDC81B24}" presName="parentText" presStyleLbl="node1" presStyleIdx="0" presStyleCnt="3" custScaleX="2635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E63B7C-2064-4A5F-B3A6-48DEF2FEADC5}" type="pres">
      <dgm:prSet presAssocID="{7E3084DB-5C60-4C2F-AA43-8562F6F8DA4D}" presName="sp" presStyleCnt="0"/>
      <dgm:spPr/>
    </dgm:pt>
    <dgm:pt modelId="{7EBA1904-07CC-4A83-A5BA-DFDAEA0B961E}" type="pres">
      <dgm:prSet presAssocID="{AD942FA2-B3F1-4E21-973F-3422B142E257}" presName="linNode" presStyleCnt="0"/>
      <dgm:spPr/>
    </dgm:pt>
    <dgm:pt modelId="{7F08B19E-1E95-4EA2-9AB4-AB61A62DE051}" type="pres">
      <dgm:prSet presAssocID="{AD942FA2-B3F1-4E21-973F-3422B142E257}" presName="parentText" presStyleLbl="node1" presStyleIdx="1" presStyleCnt="3" custScaleX="2635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CB3711-36D7-4B43-A929-85D6E21C82C1}" type="pres">
      <dgm:prSet presAssocID="{0564A08C-3C8A-40F1-98FB-44E252E3A7D4}" presName="sp" presStyleCnt="0"/>
      <dgm:spPr/>
    </dgm:pt>
    <dgm:pt modelId="{6466C0A2-720C-4A3B-B3D1-AB6354ACFDD7}" type="pres">
      <dgm:prSet presAssocID="{0B87C63F-2BC2-437A-9C54-E627021E4763}" presName="linNode" presStyleCnt="0"/>
      <dgm:spPr/>
    </dgm:pt>
    <dgm:pt modelId="{95B37DA4-1DF6-4E66-891A-91FE5BC58E54}" type="pres">
      <dgm:prSet presAssocID="{0B87C63F-2BC2-437A-9C54-E627021E4763}" presName="parentText" presStyleLbl="node1" presStyleIdx="2" presStyleCnt="3" custScaleX="2635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6344BB-2249-4852-9224-15FB28BDDFB2}" srcId="{8ED1E41F-674D-43FD-9AB0-02E559946AEC}" destId="{C3EA41C5-DCC9-46C5-BF8A-4E4BFDC81B24}" srcOrd="0" destOrd="0" parTransId="{7CA57FB8-0C26-42F3-966F-359B5AF009E6}" sibTransId="{7E3084DB-5C60-4C2F-AA43-8562F6F8DA4D}"/>
    <dgm:cxn modelId="{A122085B-8FE5-4AC0-BD79-E2B5586D6DE0}" type="presOf" srcId="{AD942FA2-B3F1-4E21-973F-3422B142E257}" destId="{7F08B19E-1E95-4EA2-9AB4-AB61A62DE051}" srcOrd="0" destOrd="0" presId="urn:microsoft.com/office/officeart/2005/8/layout/vList5"/>
    <dgm:cxn modelId="{0FFA45D3-EE14-4E7E-A860-05A7AE816B6D}" type="presOf" srcId="{0B87C63F-2BC2-437A-9C54-E627021E4763}" destId="{95B37DA4-1DF6-4E66-891A-91FE5BC58E54}" srcOrd="0" destOrd="0" presId="urn:microsoft.com/office/officeart/2005/8/layout/vList5"/>
    <dgm:cxn modelId="{48732A8F-4B69-4A4B-A48D-F62BDC38D88A}" srcId="{8ED1E41F-674D-43FD-9AB0-02E559946AEC}" destId="{0B87C63F-2BC2-437A-9C54-E627021E4763}" srcOrd="2" destOrd="0" parTransId="{10A290E7-F9B9-47EC-83B2-6BB724525376}" sibTransId="{74D8F260-85A0-4D09-AB69-D66C158C080A}"/>
    <dgm:cxn modelId="{C4495334-888B-4529-87B6-F2CC248002CD}" type="presOf" srcId="{8ED1E41F-674D-43FD-9AB0-02E559946AEC}" destId="{422816D9-99C7-4A45-ACB3-CAEB2ADAB743}" srcOrd="0" destOrd="0" presId="urn:microsoft.com/office/officeart/2005/8/layout/vList5"/>
    <dgm:cxn modelId="{A449DBD5-770D-4418-AA4F-EA6C8838961E}" type="presOf" srcId="{C3EA41C5-DCC9-46C5-BF8A-4E4BFDC81B24}" destId="{AB5FF3FB-C55F-4E4A-A34A-33859E777C12}" srcOrd="0" destOrd="0" presId="urn:microsoft.com/office/officeart/2005/8/layout/vList5"/>
    <dgm:cxn modelId="{F5413BE6-7F35-4FD7-B646-A0965E2014C0}" srcId="{8ED1E41F-674D-43FD-9AB0-02E559946AEC}" destId="{AD942FA2-B3F1-4E21-973F-3422B142E257}" srcOrd="1" destOrd="0" parTransId="{8A10FBEE-2C40-4BD3-B537-24542A796DF7}" sibTransId="{0564A08C-3C8A-40F1-98FB-44E252E3A7D4}"/>
    <dgm:cxn modelId="{1FD519EC-5306-4EF1-B443-6BAA3E3CF225}" type="presParOf" srcId="{422816D9-99C7-4A45-ACB3-CAEB2ADAB743}" destId="{385EC00A-BD82-475A-A195-40CCF4153E30}" srcOrd="0" destOrd="0" presId="urn:microsoft.com/office/officeart/2005/8/layout/vList5"/>
    <dgm:cxn modelId="{FFD4D942-ADE1-42AD-B52B-6F4F0F5C2907}" type="presParOf" srcId="{385EC00A-BD82-475A-A195-40CCF4153E30}" destId="{AB5FF3FB-C55F-4E4A-A34A-33859E777C12}" srcOrd="0" destOrd="0" presId="urn:microsoft.com/office/officeart/2005/8/layout/vList5"/>
    <dgm:cxn modelId="{0C696D57-61F4-4332-B211-14CCB8F72F70}" type="presParOf" srcId="{422816D9-99C7-4A45-ACB3-CAEB2ADAB743}" destId="{5DE63B7C-2064-4A5F-B3A6-48DEF2FEADC5}" srcOrd="1" destOrd="0" presId="urn:microsoft.com/office/officeart/2005/8/layout/vList5"/>
    <dgm:cxn modelId="{1BB6B04D-389A-4FD6-9BBB-640517E3A7E0}" type="presParOf" srcId="{422816D9-99C7-4A45-ACB3-CAEB2ADAB743}" destId="{7EBA1904-07CC-4A83-A5BA-DFDAEA0B961E}" srcOrd="2" destOrd="0" presId="urn:microsoft.com/office/officeart/2005/8/layout/vList5"/>
    <dgm:cxn modelId="{974F1E21-E6C9-4E0C-9E67-C17AD09BD67B}" type="presParOf" srcId="{7EBA1904-07CC-4A83-A5BA-DFDAEA0B961E}" destId="{7F08B19E-1E95-4EA2-9AB4-AB61A62DE051}" srcOrd="0" destOrd="0" presId="urn:microsoft.com/office/officeart/2005/8/layout/vList5"/>
    <dgm:cxn modelId="{BF2EDE56-1599-41B8-89CD-B9DE1C556D5F}" type="presParOf" srcId="{422816D9-99C7-4A45-ACB3-CAEB2ADAB743}" destId="{ABCB3711-36D7-4B43-A929-85D6E21C82C1}" srcOrd="3" destOrd="0" presId="urn:microsoft.com/office/officeart/2005/8/layout/vList5"/>
    <dgm:cxn modelId="{CAE4685B-E3A0-4819-9B1C-4E6D17301A43}" type="presParOf" srcId="{422816D9-99C7-4A45-ACB3-CAEB2ADAB743}" destId="{6466C0A2-720C-4A3B-B3D1-AB6354ACFDD7}" srcOrd="4" destOrd="0" presId="urn:microsoft.com/office/officeart/2005/8/layout/vList5"/>
    <dgm:cxn modelId="{1E0BC23D-4B5C-4721-96A7-AD4AF8158D0D}" type="presParOf" srcId="{6466C0A2-720C-4A3B-B3D1-AB6354ACFDD7}" destId="{95B37DA4-1DF6-4E66-891A-91FE5BC58E5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3AAC1-ABB2-4CB7-AD52-E4CF3E62FC71}">
      <dsp:nvSpPr>
        <dsp:cNvPr id="0" name=""/>
        <dsp:cNvSpPr/>
      </dsp:nvSpPr>
      <dsp:spPr>
        <a:xfrm>
          <a:off x="0" y="0"/>
          <a:ext cx="8147248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48F613-533D-4041-9766-E47F18203E02}">
      <dsp:nvSpPr>
        <dsp:cNvPr id="0" name=""/>
        <dsp:cNvSpPr/>
      </dsp:nvSpPr>
      <dsp:spPr>
        <a:xfrm>
          <a:off x="0" y="0"/>
          <a:ext cx="8147248" cy="101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обеспечение единообразных подходов к применению обязательных требований законодательства Российской Федерации о государственном контроле (надзоре), муниципальном контроле;</a:t>
          </a:r>
        </a:p>
      </dsp:txBody>
      <dsp:txXfrm>
        <a:off x="0" y="0"/>
        <a:ext cx="8147248" cy="1016328"/>
      </dsp:txXfrm>
    </dsp:sp>
    <dsp:sp modelId="{91A6FCD8-F6B5-41B7-BC5C-01C5BE7FB081}">
      <dsp:nvSpPr>
        <dsp:cNvPr id="0" name=""/>
        <dsp:cNvSpPr/>
      </dsp:nvSpPr>
      <dsp:spPr>
        <a:xfrm>
          <a:off x="0" y="1016328"/>
          <a:ext cx="8147248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19E47F-4EB3-49C0-B513-445933C87B35}">
      <dsp:nvSpPr>
        <dsp:cNvPr id="0" name=""/>
        <dsp:cNvSpPr/>
      </dsp:nvSpPr>
      <dsp:spPr>
        <a:xfrm>
          <a:off x="0" y="1016328"/>
          <a:ext cx="8147248" cy="101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выявление типичных нарушений обязательных требований, причин, факторов и условий, способствующих возникновению указанных нарушений;</a:t>
          </a:r>
        </a:p>
      </dsp:txBody>
      <dsp:txXfrm>
        <a:off x="0" y="1016328"/>
        <a:ext cx="8147248" cy="1016328"/>
      </dsp:txXfrm>
    </dsp:sp>
    <dsp:sp modelId="{D6AF1EF2-C931-464D-B31E-2A8EE0E955AC}">
      <dsp:nvSpPr>
        <dsp:cNvPr id="0" name=""/>
        <dsp:cNvSpPr/>
      </dsp:nvSpPr>
      <dsp:spPr>
        <a:xfrm>
          <a:off x="0" y="2032657"/>
          <a:ext cx="8147248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F94A5F-4D07-4F4F-A6F1-669FD971D080}">
      <dsp:nvSpPr>
        <dsp:cNvPr id="0" name=""/>
        <dsp:cNvSpPr/>
      </dsp:nvSpPr>
      <dsp:spPr>
        <a:xfrm>
          <a:off x="0" y="2032657"/>
          <a:ext cx="8147248" cy="101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подготовка предложений об актуализации обязательных требований;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подготовка предложений о внесении изменений в законодательство </a:t>
          </a:r>
          <a:b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Российской Федерации о государственном контроле (надзоре), муниципальном контроле;</a:t>
          </a:r>
        </a:p>
      </dsp:txBody>
      <dsp:txXfrm>
        <a:off x="0" y="2032657"/>
        <a:ext cx="8147248" cy="1016328"/>
      </dsp:txXfrm>
    </dsp:sp>
    <dsp:sp modelId="{C5F21343-3B23-483C-B361-4D2CC4DFB27A}">
      <dsp:nvSpPr>
        <dsp:cNvPr id="0" name=""/>
        <dsp:cNvSpPr/>
      </dsp:nvSpPr>
      <dsp:spPr>
        <a:xfrm>
          <a:off x="0" y="3048986"/>
          <a:ext cx="8147248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DA5ABF-FABE-47BF-ACDB-02258553CDBD}">
      <dsp:nvSpPr>
        <dsp:cNvPr id="0" name=""/>
        <dsp:cNvSpPr/>
      </dsp:nvSpPr>
      <dsp:spPr>
        <a:xfrm>
          <a:off x="0" y="3048986"/>
          <a:ext cx="8147248" cy="101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анализ случаев причинения вреда (ущерба) охраняемым законом ценностям, выявление источников и факторов риска причинения вреда (ущерба).</a:t>
          </a:r>
        </a:p>
      </dsp:txBody>
      <dsp:txXfrm>
        <a:off x="0" y="3048986"/>
        <a:ext cx="8147248" cy="10163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4C668-0CE8-4A07-B5FD-066BE741AEB2}">
      <dsp:nvSpPr>
        <dsp:cNvPr id="0" name=""/>
        <dsp:cNvSpPr/>
      </dsp:nvSpPr>
      <dsp:spPr>
        <a:xfrm>
          <a:off x="8220" y="79560"/>
          <a:ext cx="8416716" cy="5589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Градостроительный кодекс Российской Федерации от 29.12.2004  № 190-ФЗ;</a:t>
          </a:r>
        </a:p>
      </dsp:txBody>
      <dsp:txXfrm>
        <a:off x="35505" y="106845"/>
        <a:ext cx="8362146" cy="504356"/>
      </dsp:txXfrm>
    </dsp:sp>
    <dsp:sp modelId="{AA3C9C97-8B27-4610-B096-307AC4C0929D}">
      <dsp:nvSpPr>
        <dsp:cNvPr id="0" name=""/>
        <dsp:cNvSpPr/>
      </dsp:nvSpPr>
      <dsp:spPr>
        <a:xfrm>
          <a:off x="8220" y="666433"/>
          <a:ext cx="8416716" cy="5589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Кодекс Российской Федерации об административных правонарушениях от 30.12.2001 № 195-ФЗ;</a:t>
          </a:r>
        </a:p>
      </dsp:txBody>
      <dsp:txXfrm>
        <a:off x="35505" y="693718"/>
        <a:ext cx="8362146" cy="504356"/>
      </dsp:txXfrm>
    </dsp:sp>
    <dsp:sp modelId="{BBB088CE-B562-4C73-BF53-30D3C0D7458D}">
      <dsp:nvSpPr>
        <dsp:cNvPr id="0" name=""/>
        <dsp:cNvSpPr/>
      </dsp:nvSpPr>
      <dsp:spPr>
        <a:xfrm>
          <a:off x="8220" y="1253306"/>
          <a:ext cx="8416716" cy="5589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от 29.12.2004  № 191-ФЗ «О введении в действие Градостроительного кодекса Российской Федерации»;</a:t>
          </a:r>
        </a:p>
      </dsp:txBody>
      <dsp:txXfrm>
        <a:off x="35505" y="1280591"/>
        <a:ext cx="8362146" cy="504356"/>
      </dsp:txXfrm>
    </dsp:sp>
    <dsp:sp modelId="{BB9174AA-ED19-4829-8C70-1126EA86CA8B}">
      <dsp:nvSpPr>
        <dsp:cNvPr id="0" name=""/>
        <dsp:cNvSpPr/>
      </dsp:nvSpPr>
      <dsp:spPr>
        <a:xfrm>
          <a:off x="8220" y="1840179"/>
          <a:ext cx="8416716" cy="5589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от 31.07.2020  № 247-ФЗ «Об обязательных требованиях в Российской Федерации»;</a:t>
          </a:r>
        </a:p>
      </dsp:txBody>
      <dsp:txXfrm>
        <a:off x="35505" y="1867464"/>
        <a:ext cx="8362146" cy="504356"/>
      </dsp:txXfrm>
    </dsp:sp>
    <dsp:sp modelId="{B9773B7A-4346-4BD9-8124-57B4231E4382}">
      <dsp:nvSpPr>
        <dsp:cNvPr id="0" name=""/>
        <dsp:cNvSpPr/>
      </dsp:nvSpPr>
      <dsp:spPr>
        <a:xfrm>
          <a:off x="8220" y="2427052"/>
          <a:ext cx="8416716" cy="5589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от 31.07.2020  № 248-ФЗ «О государственном контроле (надзоре) и муниципальном контроле в Российской Федерации»;</a:t>
          </a:r>
        </a:p>
      </dsp:txBody>
      <dsp:txXfrm>
        <a:off x="35505" y="2454337"/>
        <a:ext cx="8362146" cy="504356"/>
      </dsp:txXfrm>
    </dsp:sp>
    <dsp:sp modelId="{E375F131-4604-4DF0-8129-0A9DE42324C4}">
      <dsp:nvSpPr>
        <dsp:cNvPr id="0" name=""/>
        <dsp:cNvSpPr/>
      </dsp:nvSpPr>
      <dsp:spPr>
        <a:xfrm>
          <a:off x="8220" y="3013925"/>
          <a:ext cx="8416716" cy="5589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 Правительства Российской Федерации от 30.06.2021  № 1087 «Об утверждении Положения о федеральном государственном строительном надзоре»;</a:t>
          </a:r>
        </a:p>
      </dsp:txBody>
      <dsp:txXfrm>
        <a:off x="35505" y="3041210"/>
        <a:ext cx="8362146" cy="504356"/>
      </dsp:txXfrm>
    </dsp:sp>
    <dsp:sp modelId="{280EE789-0F75-4418-95DA-51D60B43734A}">
      <dsp:nvSpPr>
        <dsp:cNvPr id="0" name=""/>
        <dsp:cNvSpPr/>
      </dsp:nvSpPr>
      <dsp:spPr>
        <a:xfrm>
          <a:off x="8220" y="3600798"/>
          <a:ext cx="8416716" cy="92450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Приказ Федеральной службы по экологическому, технологическому и атомному надзору от 02.03.2021 № 81 «Об утверждении перечней нормативных правовых актов (их отдельных положений), содержащих обязательные требования, оценка соблюдения которых осуществляется в рамках государственного контроля (надзора), привлечения к административной ответственности»;</a:t>
          </a:r>
        </a:p>
      </dsp:txBody>
      <dsp:txXfrm>
        <a:off x="53351" y="3645929"/>
        <a:ext cx="8326454" cy="834241"/>
      </dsp:txXfrm>
    </dsp:sp>
    <dsp:sp modelId="{5D88782F-6EAF-43EF-A617-6830F3E3CE3F}">
      <dsp:nvSpPr>
        <dsp:cNvPr id="0" name=""/>
        <dsp:cNvSpPr/>
      </dsp:nvSpPr>
      <dsp:spPr>
        <a:xfrm>
          <a:off x="8220" y="4478177"/>
          <a:ext cx="8416716" cy="5589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 Правительства РФ от 01.03.2022 № 336 «Об особенностях организации и осуществления государственного контроля (надзора), муниципального контроля».</a:t>
          </a:r>
        </a:p>
      </dsp:txBody>
      <dsp:txXfrm>
        <a:off x="35505" y="4505462"/>
        <a:ext cx="8362146" cy="5043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4C668-0CE8-4A07-B5FD-066BE741AEB2}">
      <dsp:nvSpPr>
        <dsp:cNvPr id="0" name=""/>
        <dsp:cNvSpPr/>
      </dsp:nvSpPr>
      <dsp:spPr>
        <a:xfrm>
          <a:off x="3864" y="0"/>
          <a:ext cx="7913150" cy="514376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marL="0" lvl="0" indent="444500" algn="just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Постановлением Правительства РФ от 23.09.2025 № 1460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внесены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изменения в Положение о федеральном государственном строительном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надзоре,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утвержденное постановлением Правительства РФ от 30.06.2021 №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1087. </a:t>
          </a:r>
          <a:r>
            <a:rPr lang="ru-RU" sz="1600" kern="1200" dirty="0"/>
            <a:t/>
          </a:r>
          <a:br>
            <a:rPr lang="ru-RU" sz="1600" kern="1200" dirty="0"/>
          </a:b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Пунктом 16 определен исчерпывающий перечень случаев проведения обязательного профилактического визита. Так, обязательный профилактический визит проводится в соответствии со статьей 52_1 Федерального закона "О государственном контроле (надзоре) и муниципальном контроле в Российской Федерации" в случаях, предусмотренных подпунктами "а" и "б" пункта 4 части 1 статьи 52_1 Федерального закона "О государственном контроле (надзоре) и муниципальном контроле в Российской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Федерации" только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поручению:</a:t>
          </a:r>
        </a:p>
        <a:p>
          <a:pPr marL="0" lvl="0" indent="444500" algn="just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Президента Российской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Федерации;</a:t>
          </a:r>
        </a:p>
        <a:p>
          <a:pPr marL="0" lvl="0" indent="444500" algn="just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Председателя Правительства Российской Федерации или Заместителя Председателя Правительства Российской Федерации, согласованному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Заместителем Председателя Правительства Российской Федерации - Руководителем Аппарата Правительства Российской Федерации (в том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числе</a:t>
          </a:r>
          <a:b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отношении видов федерального государственного контроля (надзора), полномочия по осуществлению которых переданы для осуществления органам государственной власти субъектов Российской Федерации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u-RU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254962" y="251098"/>
        <a:ext cx="7410954" cy="46415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4C668-0CE8-4A07-B5FD-066BE741AEB2}">
      <dsp:nvSpPr>
        <dsp:cNvPr id="0" name=""/>
        <dsp:cNvSpPr/>
      </dsp:nvSpPr>
      <dsp:spPr>
        <a:xfrm>
          <a:off x="3864" y="911866"/>
          <a:ext cx="7913150" cy="27657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Также Положение дополнено пунктом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32(1)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32(2),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где указано о возможности проведения выездной проверки с использованием средств дистанционного взаимодействия, в том числе посредством видео-конференц-связи, а также с использованием мобильного приложения "Инспектор". Осмотр, опрос и экспертиза в ходе выездной проверки могут осуществляться с использованием средств дистанционного взаимодействия, в том числе посредством видео-конференц-связи, а также с использованием мобильного приложения "Инспектор".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Фотосъемка или видеозапись при проведении осмотра в ходе выездной проверки осуществляется с использованием мобильного приложения "Инспектор"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138875" y="1046877"/>
        <a:ext cx="7643128" cy="24956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4C668-0CE8-4A07-B5FD-066BE741AEB2}">
      <dsp:nvSpPr>
        <dsp:cNvPr id="0" name=""/>
        <dsp:cNvSpPr/>
      </dsp:nvSpPr>
      <dsp:spPr>
        <a:xfrm>
          <a:off x="4186" y="0"/>
          <a:ext cx="8573283" cy="514376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Постановлением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Правительства РФ от 09.12.2025 № 2000 внесены изменения в Перечень случаев, при которых для строительства, реконструкции объекта капитального строительства не требуется получение разрешения на строительство, утвержденный постановлением Правительства РФ от 12.11.2020 №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1816. Так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получение разрешения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не требуется в случае строительства следующих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объектов: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аэродромов класса Д и Е, вертодромов, обустроенных мест для приводнения и причаливания воздушных судов, прочих объектов, необходимых для взлета, посадки, руления и стоянки воздушных судов, при условии, что в состав таких объектов не входят объекты, относящиеся к особо опасным, технически сложным объектам;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аэровокзалов (терминалов) пропускной способностью менее 100 пассажиров в час; 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командно-диспетчерских и стартовых диспетчерских пунктов модульного (контейнерного) типа; 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зданий, сооружений, необходимых для организации пограничного, таможенного и иных видов контроля в автомобильных пунктах пропуска через государственную границу Российской Федерации, высотой менее 3 этажей или площадью менее 1500 квадратных метров, при условии, что такие объекты не являются особо опасными, технически сложными или уникальными </a:t>
          </a:r>
          <a:endParaRPr lang="ru-RU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255284" y="251098"/>
        <a:ext cx="8071087" cy="46415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487C6-70E2-4946-8661-F1A0FD8C67FE}">
      <dsp:nvSpPr>
        <dsp:cNvPr id="0" name=""/>
        <dsp:cNvSpPr/>
      </dsp:nvSpPr>
      <dsp:spPr>
        <a:xfrm>
          <a:off x="0" y="0"/>
          <a:ext cx="8229599" cy="1350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Государственный строительный надзор: </a:t>
          </a:r>
        </a:p>
      </dsp:txBody>
      <dsp:txXfrm>
        <a:off x="39544" y="39544"/>
        <a:ext cx="8150511" cy="1271060"/>
      </dsp:txXfrm>
    </dsp:sp>
    <dsp:sp modelId="{59DA0799-8547-4489-A175-2590D5FFB028}">
      <dsp:nvSpPr>
        <dsp:cNvPr id="0" name=""/>
        <dsp:cNvSpPr/>
      </dsp:nvSpPr>
      <dsp:spPr>
        <a:xfrm>
          <a:off x="0" y="2065727"/>
          <a:ext cx="1350148" cy="1350148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06327-99B4-43F0-BF78-35DBCD693D0F}">
      <dsp:nvSpPr>
        <dsp:cNvPr id="0" name=""/>
        <dsp:cNvSpPr/>
      </dsp:nvSpPr>
      <dsp:spPr>
        <a:xfrm>
          <a:off x="1431157" y="2065727"/>
          <a:ext cx="6798442" cy="1350148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государственный строительный надзор</a:t>
          </a:r>
        </a:p>
      </dsp:txBody>
      <dsp:txXfrm>
        <a:off x="1497078" y="2131648"/>
        <a:ext cx="6666600" cy="1218306"/>
      </dsp:txXfrm>
    </dsp:sp>
    <dsp:sp modelId="{1E04C72B-F089-4935-97B2-CB80D1E646F6}">
      <dsp:nvSpPr>
        <dsp:cNvPr id="0" name=""/>
        <dsp:cNvSpPr/>
      </dsp:nvSpPr>
      <dsp:spPr>
        <a:xfrm>
          <a:off x="0" y="3577894"/>
          <a:ext cx="1350148" cy="1350148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CEDD20-3351-4178-9CC1-855E6B75ABC1}">
      <dsp:nvSpPr>
        <dsp:cNvPr id="0" name=""/>
        <dsp:cNvSpPr/>
      </dsp:nvSpPr>
      <dsp:spPr>
        <a:xfrm>
          <a:off x="1431157" y="3577894"/>
          <a:ext cx="6798442" cy="1350148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региональный государственный строительный надзор</a:t>
          </a:r>
        </a:p>
      </dsp:txBody>
      <dsp:txXfrm>
        <a:off x="1497078" y="3643815"/>
        <a:ext cx="6666600" cy="12183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487C6-70E2-4946-8661-F1A0FD8C67FE}">
      <dsp:nvSpPr>
        <dsp:cNvPr id="0" name=""/>
        <dsp:cNvSpPr/>
      </dsp:nvSpPr>
      <dsp:spPr>
        <a:xfrm>
          <a:off x="0" y="0"/>
          <a:ext cx="8229599" cy="1350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государственный строительный надзор: </a:t>
          </a:r>
        </a:p>
      </dsp:txBody>
      <dsp:txXfrm>
        <a:off x="39544" y="39544"/>
        <a:ext cx="8150511" cy="1271060"/>
      </dsp:txXfrm>
    </dsp:sp>
    <dsp:sp modelId="{59DA0799-8547-4489-A175-2590D5FFB028}">
      <dsp:nvSpPr>
        <dsp:cNvPr id="0" name=""/>
        <dsp:cNvSpPr/>
      </dsp:nvSpPr>
      <dsp:spPr>
        <a:xfrm>
          <a:off x="0" y="2065727"/>
          <a:ext cx="1350148" cy="1350148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06327-99B4-43F0-BF78-35DBCD693D0F}">
      <dsp:nvSpPr>
        <dsp:cNvPr id="0" name=""/>
        <dsp:cNvSpPr/>
      </dsp:nvSpPr>
      <dsp:spPr>
        <a:xfrm>
          <a:off x="1431157" y="2065727"/>
          <a:ext cx="6798442" cy="1350148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 строительстве, реконструкции объектов, указанных в пункте 5.1 части 1 статьи 6 Градостроительного Кодекса РФ, если иное </a:t>
          </a:r>
          <a:b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установлено федеральным законом о введении </a:t>
          </a:r>
          <a:b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действие Градостроительного Кодекса РФ,</a:t>
          </a:r>
        </a:p>
      </dsp:txBody>
      <dsp:txXfrm>
        <a:off x="1497078" y="2131648"/>
        <a:ext cx="6666600" cy="1218306"/>
      </dsp:txXfrm>
    </dsp:sp>
    <dsp:sp modelId="{1E04C72B-F089-4935-97B2-CB80D1E646F6}">
      <dsp:nvSpPr>
        <dsp:cNvPr id="0" name=""/>
        <dsp:cNvSpPr/>
      </dsp:nvSpPr>
      <dsp:spPr>
        <a:xfrm>
          <a:off x="0" y="3577894"/>
          <a:ext cx="1350148" cy="1350148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CEDD20-3351-4178-9CC1-855E6B75ABC1}">
      <dsp:nvSpPr>
        <dsp:cNvPr id="0" name=""/>
        <dsp:cNvSpPr/>
      </dsp:nvSpPr>
      <dsp:spPr>
        <a:xfrm>
          <a:off x="1431157" y="3577894"/>
          <a:ext cx="6798442" cy="1350148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 строительстве, реконструкции объектов, расположенных </a:t>
          </a:r>
          <a:b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 территориях двух и более субъектов РФ, в том числе если реконструкция такого объекта осуществляется только </a:t>
          </a:r>
          <a:b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 территории одного субъекта РФ, за исключением случаев, определённых Правительством РФ.</a:t>
          </a:r>
        </a:p>
      </dsp:txBody>
      <dsp:txXfrm>
        <a:off x="1497078" y="3643815"/>
        <a:ext cx="6666600" cy="121830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9C990-D11E-4F6E-8D5F-8322613D0370}">
      <dsp:nvSpPr>
        <dsp:cNvPr id="0" name=""/>
        <dsp:cNvSpPr/>
      </dsp:nvSpPr>
      <dsp:spPr>
        <a:xfrm>
          <a:off x="0" y="0"/>
          <a:ext cx="8705685" cy="181664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82FAC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2781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Изменен пункт 5 перечня индикаторов: Наличие у уполномоченного органа информации о неполучении застройщиком разрешения на ввод объекта в эксплуатацию по истечении 180 календарных 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дней (было 120 календарных дней) 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 дня выдачи застройщику, техническому заказчику заключения о соответствии построенного, реконструированного объекта капитального строительства </a:t>
          </a:r>
        </a:p>
      </dsp:txBody>
      <dsp:txXfrm>
        <a:off x="0" y="0"/>
        <a:ext cx="8705685" cy="1816642"/>
      </dsp:txXfrm>
    </dsp:sp>
    <dsp:sp modelId="{6DA453A7-A198-492A-A6C9-503A4B753F34}">
      <dsp:nvSpPr>
        <dsp:cNvPr id="0" name=""/>
        <dsp:cNvSpPr/>
      </dsp:nvSpPr>
      <dsp:spPr>
        <a:xfrm>
          <a:off x="112072" y="643813"/>
          <a:ext cx="614506" cy="66975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l="-2000" r="-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FF3FB-C55F-4E4A-A34A-33859E777C12}">
      <dsp:nvSpPr>
        <dsp:cNvPr id="0" name=""/>
        <dsp:cNvSpPr/>
      </dsp:nvSpPr>
      <dsp:spPr>
        <a:xfrm>
          <a:off x="210167" y="2158"/>
          <a:ext cx="7809264" cy="1424564"/>
        </a:xfrm>
        <a:prstGeom prst="roundRect">
          <a:avLst/>
        </a:prstGeom>
        <a:solidFill>
          <a:srgbClr val="082FA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разработать и реализовать на объектах предупредительные (профилактические) мероприятия, направленные на снижение рисков аварийности и смертельного травматизма персонала, а также обеспечение устойчивости функционирования объектов;</a:t>
          </a:r>
        </a:p>
      </dsp:txBody>
      <dsp:txXfrm>
        <a:off x="279708" y="71699"/>
        <a:ext cx="7670182" cy="1285482"/>
      </dsp:txXfrm>
    </dsp:sp>
    <dsp:sp modelId="{7F08B19E-1E95-4EA2-9AB4-AB61A62DE051}">
      <dsp:nvSpPr>
        <dsp:cNvPr id="0" name=""/>
        <dsp:cNvSpPr/>
      </dsp:nvSpPr>
      <dsp:spPr>
        <a:xfrm>
          <a:off x="210167" y="1497951"/>
          <a:ext cx="7809264" cy="1424564"/>
        </a:xfrm>
        <a:prstGeom prst="roundRect">
          <a:avLst/>
        </a:prstGeom>
        <a:solidFill>
          <a:srgbClr val="082FA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обеспечить выполнение нормативных требований законодательства </a:t>
          </a:r>
          <a:b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 градостроительной деятельности;</a:t>
          </a:r>
        </a:p>
      </dsp:txBody>
      <dsp:txXfrm>
        <a:off x="279708" y="1567492"/>
        <a:ext cx="7670182" cy="1285482"/>
      </dsp:txXfrm>
    </dsp:sp>
    <dsp:sp modelId="{95B37DA4-1DF6-4E66-891A-91FE5BC58E54}">
      <dsp:nvSpPr>
        <dsp:cNvPr id="0" name=""/>
        <dsp:cNvSpPr/>
      </dsp:nvSpPr>
      <dsp:spPr>
        <a:xfrm>
          <a:off x="210167" y="2993744"/>
          <a:ext cx="7809264" cy="1424564"/>
        </a:xfrm>
        <a:prstGeom prst="roundRect">
          <a:avLst/>
        </a:prstGeom>
        <a:solidFill>
          <a:srgbClr val="082FA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обратить особое внимание на принимаемые нормативные правовые акты, актуализирующие обязательные требования в сфере федерального государственного строительного надзора.</a:t>
          </a:r>
        </a:p>
      </dsp:txBody>
      <dsp:txXfrm>
        <a:off x="279708" y="3063285"/>
        <a:ext cx="7670182" cy="1285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0108" cy="49767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915" tIns="45959" rIns="91915" bIns="45959" numCol="1" anchor="t" anchorCtr="0" compatLnSpc="1">
            <a:prstTxWarp prst="textNoShape">
              <a:avLst/>
            </a:prstTxWarp>
          </a:bodyPr>
          <a:lstStyle>
            <a:lvl1pPr defTabSz="919207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8680" y="0"/>
            <a:ext cx="2950108" cy="49767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915" tIns="45959" rIns="91915" bIns="45959" numCol="1" anchor="t" anchorCtr="0" compatLnSpc="1">
            <a:prstTxWarp prst="textNoShape">
              <a:avLst/>
            </a:prstTxWarp>
          </a:bodyPr>
          <a:lstStyle>
            <a:lvl1pPr algn="r" defTabSz="919207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3249"/>
            <a:ext cx="2950108" cy="49767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915" tIns="45959" rIns="91915" bIns="45959" numCol="1" anchor="b" anchorCtr="0" compatLnSpc="1">
            <a:prstTxWarp prst="textNoShape">
              <a:avLst/>
            </a:prstTxWarp>
          </a:bodyPr>
          <a:lstStyle>
            <a:lvl1pPr defTabSz="919207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8680" y="9443249"/>
            <a:ext cx="2950108" cy="49767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915" tIns="45959" rIns="91915" bIns="45959" numCol="1" anchor="b" anchorCtr="0" compatLnSpc="1">
            <a:prstTxWarp prst="textNoShape">
              <a:avLst/>
            </a:prstTxWarp>
          </a:bodyPr>
          <a:lstStyle>
            <a:lvl1pPr algn="r" defTabSz="918371">
              <a:defRPr sz="1200">
                <a:latin typeface="Times New Roman" panose="02020603050405020304" pitchFamily="18" charset="0"/>
              </a:defRPr>
            </a:lvl1pPr>
          </a:lstStyle>
          <a:p>
            <a:fld id="{AFF35BAE-0E0C-42A9-86C4-402F0121AE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346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0108" cy="49767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915" tIns="45959" rIns="91915" bIns="45959" numCol="1" anchor="t" anchorCtr="0" compatLnSpc="1">
            <a:prstTxWarp prst="textNoShape">
              <a:avLst/>
            </a:prstTxWarp>
          </a:bodyPr>
          <a:lstStyle>
            <a:lvl1pPr defTabSz="919207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8680" y="0"/>
            <a:ext cx="2950108" cy="49767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915" tIns="45959" rIns="91915" bIns="45959" numCol="1" anchor="t" anchorCtr="0" compatLnSpc="1">
            <a:prstTxWarp prst="textNoShape">
              <a:avLst/>
            </a:prstTxWarp>
          </a:bodyPr>
          <a:lstStyle>
            <a:lvl1pPr algn="r" defTabSz="919207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7713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02" y="4724775"/>
            <a:ext cx="4994785" cy="446963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915" tIns="45959" rIns="91915" bIns="459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3249"/>
            <a:ext cx="2950108" cy="49767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915" tIns="45959" rIns="91915" bIns="45959" numCol="1" anchor="b" anchorCtr="0" compatLnSpc="1">
            <a:prstTxWarp prst="textNoShape">
              <a:avLst/>
            </a:prstTxWarp>
          </a:bodyPr>
          <a:lstStyle>
            <a:lvl1pPr defTabSz="919207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8680" y="9443249"/>
            <a:ext cx="2950108" cy="49767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915" tIns="45959" rIns="91915" bIns="45959" numCol="1" anchor="b" anchorCtr="0" compatLnSpc="1">
            <a:prstTxWarp prst="textNoShape">
              <a:avLst/>
            </a:prstTxWarp>
          </a:bodyPr>
          <a:lstStyle>
            <a:lvl1pPr algn="r" defTabSz="918371">
              <a:defRPr sz="1200">
                <a:latin typeface="Times New Roman" panose="02020603050405020304" pitchFamily="18" charset="0"/>
              </a:defRPr>
            </a:lvl1pPr>
          </a:lstStyle>
          <a:p>
            <a:fld id="{358E5C20-1A90-4F2F-AA21-106B6BAC45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60761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2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7392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11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1115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12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1676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13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732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3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504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F8979-142A-20EC-CB4C-4295748A8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>
            <a:extLst>
              <a:ext uri="{FF2B5EF4-FFF2-40B4-BE49-F238E27FC236}">
                <a16:creationId xmlns:a16="http://schemas.microsoft.com/office/drawing/2014/main" id="{E5839A71-01CE-145F-133D-1B29C7DA13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>
            <a:extLst>
              <a:ext uri="{FF2B5EF4-FFF2-40B4-BE49-F238E27FC236}">
                <a16:creationId xmlns:a16="http://schemas.microsoft.com/office/drawing/2014/main" id="{DDD09A79-019C-6043-2237-514C5925D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>
            <a:extLst>
              <a:ext uri="{FF2B5EF4-FFF2-40B4-BE49-F238E27FC236}">
                <a16:creationId xmlns:a16="http://schemas.microsoft.com/office/drawing/2014/main" id="{5D421C8F-1958-4B07-A70A-E6DF4BFBF6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4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244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464DF-C29B-C16B-6411-4A2A3C49D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>
            <a:extLst>
              <a:ext uri="{FF2B5EF4-FFF2-40B4-BE49-F238E27FC236}">
                <a16:creationId xmlns:a16="http://schemas.microsoft.com/office/drawing/2014/main" id="{9B5B4517-6D9C-0DAE-031F-DEB22D7842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>
            <a:extLst>
              <a:ext uri="{FF2B5EF4-FFF2-40B4-BE49-F238E27FC236}">
                <a16:creationId xmlns:a16="http://schemas.microsoft.com/office/drawing/2014/main" id="{AE294101-0D81-8EF4-3A68-494C1B70F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>
            <a:extLst>
              <a:ext uri="{FF2B5EF4-FFF2-40B4-BE49-F238E27FC236}">
                <a16:creationId xmlns:a16="http://schemas.microsoft.com/office/drawing/2014/main" id="{7F5FCDBB-A164-211D-DA1D-10FBA956FC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5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420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6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806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7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889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8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532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9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607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10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478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B89E4-11D1-4DC1-AEDA-30988EA037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968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CC065-158D-4E6C-B395-1FC8330718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913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D7AE1-9134-4319-818A-84F0787BD3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947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DFD7-3AEE-46F0-AA6F-CDBC887FE6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94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46719-E1EF-4585-A0C9-5E3C3D1A80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9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34E6-9331-43C0-AEF1-E3F4F3957B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875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B757A-2141-460F-9258-F0B9065A32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042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A505A-A064-4E3D-AC8B-7529F1AF32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43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E45DA-93A2-42F4-A2E6-7BEE9F1B80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83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559CF-5AA0-4976-89EC-B1DBD58D68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571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B34A6-F0AF-45D6-93D1-4680742FAD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845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F0FB0A-CC5F-4D30-B1B9-21DC105412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110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71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FFE496-05FA-489A-8F6A-724690EDCCD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6639" y="2312231"/>
            <a:ext cx="9144000" cy="223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Правоприменительная практика контрольной (надзорной) деятельности Приволжского управления Федеральной службы по экологическому, технологическому и атомному надзору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федерального государственного строительного надзора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Докладчик: </a:t>
            </a:r>
            <a:r>
              <a:rPr kumimoji="1"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заместитель руководителя Горев Дмитрий Александрович</a:t>
            </a: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0" y="127002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338078" y="5949280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B0F14C0-4E5F-4B81-AE99-BD1197B6A664}"/>
              </a:ext>
            </a:extLst>
          </p:cNvPr>
          <p:cNvSpPr/>
          <p:nvPr/>
        </p:nvSpPr>
        <p:spPr>
          <a:xfrm>
            <a:off x="202226" y="838750"/>
            <a:ext cx="8941774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41247">
              <a:defRPr sz="2024" b="1">
                <a:effectLst/>
                <a:latin typeface="+mj-lt"/>
                <a:ea typeface="+mj-ea"/>
                <a:cs typeface="+mj-cs"/>
                <a:sym typeface="Calibri"/>
              </a:defRPr>
            </a:pPr>
            <a:r>
              <a:rPr lang="tt-RU" sz="1600" b="1" dirty="0">
                <a:sym typeface="Calibri"/>
              </a:rPr>
              <a:t>И</a:t>
            </a:r>
            <a:r>
              <a:rPr lang="tt-RU" sz="1600" b="1" dirty="0" smtClean="0">
                <a:sym typeface="Calibri"/>
              </a:rPr>
              <a:t>зменения </a:t>
            </a:r>
            <a:r>
              <a:rPr lang="tt-RU" sz="1600" b="1" dirty="0">
                <a:sym typeface="Calibri"/>
              </a:rPr>
              <a:t>в </a:t>
            </a:r>
            <a:r>
              <a:rPr lang="tt-RU" sz="1600" b="1" dirty="0" smtClean="0">
                <a:sym typeface="Calibri"/>
              </a:rPr>
              <a:t>Перечне </a:t>
            </a:r>
            <a:r>
              <a:rPr lang="tt-RU" sz="1600" b="1" dirty="0">
                <a:sym typeface="Calibri"/>
              </a:rPr>
              <a:t>индикаторов риска нарушения обязательных требований </a:t>
            </a:r>
            <a:r>
              <a:rPr lang="tt-RU" sz="1600" b="1" dirty="0" smtClean="0">
                <a:sym typeface="Calibri"/>
              </a:rPr>
              <a:t/>
            </a:r>
            <a:br>
              <a:rPr lang="tt-RU" sz="1600" b="1" dirty="0" smtClean="0">
                <a:sym typeface="Calibri"/>
              </a:rPr>
            </a:br>
            <a:r>
              <a:rPr lang="tt-RU" sz="1600" b="1" dirty="0" smtClean="0">
                <a:sym typeface="Calibri"/>
              </a:rPr>
              <a:t>по </a:t>
            </a:r>
            <a:r>
              <a:rPr lang="tt-RU" sz="1600" b="1" dirty="0">
                <a:sym typeface="Calibri"/>
              </a:rPr>
              <a:t>федеральному государственному строительному надзору, </a:t>
            </a:r>
            <a:r>
              <a:rPr lang="tt-RU" sz="1600" b="1" dirty="0" smtClean="0">
                <a:sym typeface="Calibri"/>
              </a:rPr>
              <a:t>утвержденном </a:t>
            </a:r>
            <a:r>
              <a:rPr lang="tt-RU" sz="1600" b="1" dirty="0">
                <a:sym typeface="Calibri"/>
              </a:rPr>
              <a:t>приказом </a:t>
            </a:r>
            <a:r>
              <a:rPr lang="tt-RU" sz="1600" b="1" dirty="0" smtClean="0">
                <a:sym typeface="Calibri"/>
              </a:rPr>
              <a:t>Министерства </a:t>
            </a:r>
            <a:r>
              <a:rPr lang="tt-RU" sz="1600" b="1" dirty="0">
                <a:sym typeface="Calibri"/>
              </a:rPr>
              <a:t>строительства и жилищно-коммунального хозяйства </a:t>
            </a:r>
            <a:r>
              <a:rPr lang="tt-RU" sz="1600" b="1" dirty="0" smtClean="0">
                <a:sym typeface="Calibri"/>
              </a:rPr>
              <a:t>Российской </a:t>
            </a:r>
            <a:r>
              <a:rPr lang="tt-RU" sz="1600" b="1" dirty="0">
                <a:sym typeface="Calibri"/>
              </a:rPr>
              <a:t>Ф</a:t>
            </a:r>
            <a:r>
              <a:rPr lang="tt-RU" sz="1600" b="1" dirty="0" smtClean="0">
                <a:sym typeface="Calibri"/>
              </a:rPr>
              <a:t>едерации </a:t>
            </a:r>
            <a:r>
              <a:rPr lang="tt-RU" sz="1600" b="1" dirty="0">
                <a:sym typeface="Calibri"/>
              </a:rPr>
              <a:t>от 13 декабря 2024 г. № </a:t>
            </a:r>
            <a:r>
              <a:rPr lang="tt-RU" sz="1600" b="1" dirty="0" smtClean="0">
                <a:sym typeface="Calibri"/>
              </a:rPr>
              <a:t>860/пр</a:t>
            </a:r>
          </a:p>
          <a:p>
            <a:pPr lvl="0" algn="ctr" defTabSz="841247">
              <a:defRPr sz="2024" b="1">
                <a:effectLst/>
                <a:latin typeface="+mj-lt"/>
                <a:ea typeface="+mj-ea"/>
                <a:cs typeface="+mj-cs"/>
                <a:sym typeface="Calibri"/>
              </a:defRPr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(Приказы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строительства и жилищно-коммунального хозяйства Российской Федерации от 28.08.2025 №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518/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A984C016-26B6-414A-80E6-21EAD8B363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3844793"/>
              </p:ext>
            </p:extLst>
          </p:nvPr>
        </p:nvGraphicFramePr>
        <p:xfrm>
          <a:off x="220953" y="2564903"/>
          <a:ext cx="8712968" cy="1884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23671599"/>
      </p:ext>
    </p:extLst>
  </p:cSld>
  <p:clrMapOvr>
    <a:masterClrMapping/>
  </p:clrMapOvr>
  <p:transition spd="med">
    <p:cover dir="l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68D93763-DC7A-4B3E-B626-F662D92E89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746331"/>
              </p:ext>
            </p:extLst>
          </p:nvPr>
        </p:nvGraphicFramePr>
        <p:xfrm>
          <a:off x="610358" y="1694468"/>
          <a:ext cx="7686984" cy="500172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4658779">
                  <a:extLst>
                    <a:ext uri="{9D8B030D-6E8A-4147-A177-3AD203B41FA5}">
                      <a16:colId xmlns:a16="http://schemas.microsoft.com/office/drawing/2014/main" val="4199824345"/>
                    </a:ext>
                  </a:extLst>
                </a:gridCol>
                <a:gridCol w="1573492">
                  <a:extLst>
                    <a:ext uri="{9D8B030D-6E8A-4147-A177-3AD203B41FA5}">
                      <a16:colId xmlns:a16="http://schemas.microsoft.com/office/drawing/2014/main" val="1524818586"/>
                    </a:ext>
                  </a:extLst>
                </a:gridCol>
                <a:gridCol w="1454713">
                  <a:extLst>
                    <a:ext uri="{9D8B030D-6E8A-4147-A177-3AD203B41FA5}">
                      <a16:colId xmlns:a16="http://schemas.microsoft.com/office/drawing/2014/main" val="3758441678"/>
                    </a:ext>
                  </a:extLst>
                </a:gridCol>
              </a:tblGrid>
              <a:tr h="550754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44" marR="45244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244" marR="45244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244" marR="45244" marT="0" marB="0" anchor="ctr">
                    <a:solidFill>
                      <a:srgbClr val="082F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883602"/>
                  </a:ext>
                </a:extLst>
              </a:tr>
              <a:tr h="595695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Объекты капитального строительства</a:t>
                      </a:r>
                    </a:p>
                  </a:txBody>
                  <a:tcPr marL="45244" marR="45244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389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349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465831740"/>
                  </a:ext>
                </a:extLst>
              </a:tr>
              <a:tr h="550754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Проведено КНМ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44" marR="45244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515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439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337202277"/>
                  </a:ext>
                </a:extLst>
              </a:tr>
              <a:tr h="550754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Выявлено нарушений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44" marR="45244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3574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2790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3450166185"/>
                  </a:ext>
                </a:extLst>
              </a:tr>
              <a:tr h="550754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Назначены административные наказания, из них:</a:t>
                      </a:r>
                    </a:p>
                  </a:txBody>
                  <a:tcPr marL="45244" marR="45244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455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314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4228270336"/>
                  </a:ext>
                </a:extLst>
              </a:tr>
              <a:tr h="550754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Административные штрафы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44" marR="45244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292892662"/>
                  </a:ext>
                </a:extLst>
              </a:tr>
              <a:tr h="550754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Предупреждения</a:t>
                      </a:r>
                    </a:p>
                  </a:txBody>
                  <a:tcPr marL="45244" marR="45244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255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4047450546"/>
                  </a:ext>
                </a:extLst>
              </a:tr>
              <a:tr h="550754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наложенных адм. штрафов, тыс. руб.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44" marR="45244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36 380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56 244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3241911887"/>
                  </a:ext>
                </a:extLst>
              </a:tr>
              <a:tr h="550754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Выдано ЗОС</a:t>
                      </a:r>
                    </a:p>
                  </a:txBody>
                  <a:tcPr marL="45244" marR="45244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2272135121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A80E965-B7B1-49C9-AE38-7DC91B1762ED}"/>
              </a:ext>
            </a:extLst>
          </p:cNvPr>
          <p:cNvSpPr/>
          <p:nvPr/>
        </p:nvSpPr>
        <p:spPr>
          <a:xfrm>
            <a:off x="610358" y="863470"/>
            <a:ext cx="82451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надзорной деятельности </a:t>
            </a:r>
          </a:p>
          <a:p>
            <a:pPr algn="ctr"/>
            <a:r>
              <a:rPr lang="ru-RU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государственного строительного надзора </a:t>
            </a:r>
            <a:br>
              <a:rPr lang="ru-RU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12 месяцев 2025 года в сравнении с 12 месяцами 2024 года</a:t>
            </a:r>
            <a:endParaRPr lang="ru-RU" sz="1600" b="1" cap="all" dirty="0"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1941226"/>
      </p:ext>
    </p:extLst>
  </p:cSld>
  <p:clrMapOvr>
    <a:masterClrMapping/>
  </p:clrMapOvr>
  <p:transition spd="med">
    <p:cover dir="l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1F4019FA-B199-4522-B38A-1BBEE974B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25" y="985619"/>
            <a:ext cx="8635182" cy="499162"/>
          </a:xfrm>
        </p:spPr>
        <p:txBody>
          <a:bodyPr>
            <a:noAutofit/>
          </a:bodyPr>
          <a:lstStyle/>
          <a:p>
            <a:pPr algn="ctr">
              <a:defRPr>
                <a:effectLst/>
              </a:defRPr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Профилактические мероприятия</a:t>
            </a:r>
            <a:endParaRPr lang="ru-RU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sym typeface="Calibri"/>
            </a:endParaRPr>
          </a:p>
        </p:txBody>
      </p:sp>
      <p:graphicFrame>
        <p:nvGraphicFramePr>
          <p:cNvPr id="7" name="Объект 2">
            <a:extLst>
              <a:ext uri="{FF2B5EF4-FFF2-40B4-BE49-F238E27FC236}">
                <a16:creationId xmlns:a16="http://schemas.microsoft.com/office/drawing/2014/main" id="{60FF74D9-B305-4B61-8C83-F5C1008F91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366900"/>
              </p:ext>
            </p:extLst>
          </p:nvPr>
        </p:nvGraphicFramePr>
        <p:xfrm>
          <a:off x="539552" y="1502318"/>
          <a:ext cx="7024018" cy="4984609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4680520">
                  <a:extLst>
                    <a:ext uri="{9D8B030D-6E8A-4147-A177-3AD203B41FA5}">
                      <a16:colId xmlns:a16="http://schemas.microsoft.com/office/drawing/2014/main" val="322273751"/>
                    </a:ext>
                  </a:extLst>
                </a:gridCol>
                <a:gridCol w="2343498">
                  <a:extLst>
                    <a:ext uri="{9D8B030D-6E8A-4147-A177-3AD203B41FA5}">
                      <a16:colId xmlns:a16="http://schemas.microsoft.com/office/drawing/2014/main" val="3336306344"/>
                    </a:ext>
                  </a:extLst>
                </a:gridCol>
              </a:tblGrid>
              <a:tr h="1909493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Виды:</a:t>
                      </a:r>
                    </a:p>
                  </a:txBody>
                  <a:tcPr marL="9525" marR="9525" marT="9525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9525" marR="9525" marT="9525" marB="0" anchor="ctr">
                    <a:solidFill>
                      <a:srgbClr val="082F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428211"/>
                  </a:ext>
                </a:extLst>
              </a:tr>
              <a:tr h="729678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предостережения о недопустимости нарушений требований законодательства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92558439"/>
                  </a:ext>
                </a:extLst>
              </a:tr>
              <a:tr h="576200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информирование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8691550"/>
                  </a:ext>
                </a:extLst>
              </a:tr>
              <a:tr h="576200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обобщение правоприменительной практики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136220"/>
                  </a:ext>
                </a:extLst>
              </a:tr>
              <a:tr h="5762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консультирования </a:t>
                      </a:r>
                    </a:p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ru-RU" sz="18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27433066"/>
                  </a:ext>
                </a:extLst>
              </a:tr>
              <a:tr h="5762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профилактические визиты</a:t>
                      </a:r>
                    </a:p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ru-RU" sz="18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90971737"/>
                  </a:ext>
                </a:extLst>
              </a:tr>
            </a:tbl>
          </a:graphicData>
        </a:graphic>
      </p:graphicFrame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138113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898836"/>
      </p:ext>
    </p:extLst>
  </p:cSld>
  <p:clrMapOvr>
    <a:masterClrMapping/>
  </p:clrMapOvr>
  <p:transition spd="med">
    <p:cover dir="l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1F4019FA-B199-4522-B38A-1BBEE974B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25" y="985619"/>
            <a:ext cx="8635182" cy="499162"/>
          </a:xfrm>
        </p:spPr>
        <p:txBody>
          <a:bodyPr>
            <a:noAutofit/>
          </a:bodyPr>
          <a:lstStyle/>
          <a:p>
            <a:pPr algn="ctr">
              <a:defRPr>
                <a:effectLst/>
              </a:defRPr>
            </a:pPr>
            <a:r>
              <a:rPr lang="ru-RU" sz="2000" b="1" cap="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рекомендации подконтрольным субъектам </a:t>
            </a:r>
            <a:br>
              <a:rPr lang="ru-RU" sz="2000" b="1" cap="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</a:br>
            <a:r>
              <a:rPr lang="ru-RU" sz="2000" b="1" cap="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по соблюдению требований в сфере федерального государственного строительного надзора</a:t>
            </a:r>
            <a:r>
              <a:rPr lang="ru-RU" sz="2000" b="1" cap="all" dirty="0">
                <a:effectLst/>
                <a:latin typeface="Calibri" panose="020F0502020204030204" pitchFamily="34" charset="0"/>
                <a:sym typeface="Calibri"/>
              </a:rPr>
              <a:t>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138113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C2D2165A-5AF3-4051-B861-6F5188A2DA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4584514"/>
              </p:ext>
            </p:extLst>
          </p:nvPr>
        </p:nvGraphicFramePr>
        <p:xfrm>
          <a:off x="457200" y="1705695"/>
          <a:ext cx="8229600" cy="4420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59861099"/>
      </p:ext>
    </p:extLst>
  </p:cSld>
  <p:clrMapOvr>
    <a:masterClrMapping/>
  </p:clrMapOvr>
  <p:transition spd="med">
    <p:cover dir="l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0" y="1987550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400" kern="0" dirty="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ru-RU" sz="2400" kern="0" dirty="0">
                <a:solidFill>
                  <a:schemeClr val="accent6"/>
                </a:solidFill>
              </a:rPr>
              <a:t>Благодарю за внимание!</a:t>
            </a:r>
            <a:endParaRPr lang="ru-RU" sz="2400" dirty="0">
              <a:solidFill>
                <a:schemeClr val="accent6"/>
              </a:solidFill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413" name="Group 36"/>
          <p:cNvGrpSpPr>
            <a:grpSpLocks/>
          </p:cNvGrpSpPr>
          <p:nvPr/>
        </p:nvGrpSpPr>
        <p:grpSpPr bwMode="auto">
          <a:xfrm>
            <a:off x="0" y="152400"/>
            <a:ext cx="9144000" cy="1620838"/>
            <a:chOff x="0" y="-235"/>
            <a:chExt cx="5760" cy="1021"/>
          </a:xfrm>
        </p:grpSpPr>
        <p:sp>
          <p:nvSpPr>
            <p:cNvPr id="1742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463" y="-235"/>
              <a:ext cx="5241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742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" y="37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428625" y="5121275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E420622-6880-4A40-A8AA-E6A736CE8B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2940735"/>
              </p:ext>
            </p:extLst>
          </p:nvPr>
        </p:nvGraphicFramePr>
        <p:xfrm>
          <a:off x="644665" y="2145028"/>
          <a:ext cx="8147248" cy="4065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147DCEAF-AA78-4002-BC28-442392817D51}"/>
              </a:ext>
            </a:extLst>
          </p:cNvPr>
          <p:cNvSpPr txBox="1">
            <a:spLocks/>
          </p:cNvSpPr>
          <p:nvPr/>
        </p:nvSpPr>
        <p:spPr>
          <a:xfrm>
            <a:off x="202810" y="956440"/>
            <a:ext cx="8738380" cy="624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500" b="1" cap="all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F2E3E8-A0AC-4E04-9A07-02399860590C}"/>
              </a:ext>
            </a:extLst>
          </p:cNvPr>
          <p:cNvSpPr txBox="1"/>
          <p:nvPr/>
        </p:nvSpPr>
        <p:spPr>
          <a:xfrm>
            <a:off x="468705" y="930834"/>
            <a:ext cx="7951785" cy="1022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265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Обобщение правоприменительной практики является одним из видов профилактических мероприятий, проводимых Ростехнадзором, и проводится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для решения следующих задач: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707323"/>
      </p:ext>
    </p:extLst>
  </p:cSld>
  <p:clrMapOvr>
    <a:masterClrMapping/>
  </p:clrMapOvr>
  <p:transition spd="med">
    <p:cover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172F7F-8651-4D1D-B733-4C6E68C65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2239" y="5877272"/>
            <a:ext cx="2051643" cy="432048"/>
          </a:xfrm>
        </p:spPr>
        <p:txBody>
          <a:bodyPr/>
          <a:lstStyle/>
          <a:p>
            <a:pPr marL="0" indent="0" algn="ctr">
              <a:buNone/>
            </a:pPr>
            <a:endParaRPr lang="ru-RU" sz="2400" dirty="0"/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473BB4F9-C22A-44D1-9A33-ABBA21B0FD36}"/>
              </a:ext>
            </a:extLst>
          </p:cNvPr>
          <p:cNvSpPr txBox="1">
            <a:spLocks/>
          </p:cNvSpPr>
          <p:nvPr/>
        </p:nvSpPr>
        <p:spPr>
          <a:xfrm>
            <a:off x="202225" y="751239"/>
            <a:ext cx="8738380" cy="624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500" b="1" cap="all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499132B2-CD88-48F4-92C8-9E991EDB65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1979356"/>
              </p:ext>
            </p:extLst>
          </p:nvPr>
        </p:nvGraphicFramePr>
        <p:xfrm>
          <a:off x="251520" y="1459123"/>
          <a:ext cx="8424937" cy="5037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D3A2851-13A5-44B8-BA28-0B3055D4903D}"/>
              </a:ext>
            </a:extLst>
          </p:cNvPr>
          <p:cNvSpPr txBox="1"/>
          <p:nvPr/>
        </p:nvSpPr>
        <p:spPr>
          <a:xfrm>
            <a:off x="1763688" y="906340"/>
            <a:ext cx="4596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сновные нормативные правовые акты: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8804757"/>
      </p:ext>
    </p:extLst>
  </p:cSld>
  <p:clrMapOvr>
    <a:masterClrMapping/>
  </p:clrMapOvr>
  <p:transition spd="med">
    <p:cover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9CC19-F27B-BB15-C819-820424695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443B6AD6-F4BD-676F-E457-D3DB3AF4B8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F07413-5F7F-55A6-BE8D-D541394B6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2239" y="5877272"/>
            <a:ext cx="2051643" cy="432048"/>
          </a:xfrm>
        </p:spPr>
        <p:txBody>
          <a:bodyPr/>
          <a:lstStyle/>
          <a:p>
            <a:pPr marL="0" indent="0" algn="ctr">
              <a:buNone/>
            </a:pPr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CD6DECAC-2483-8314-4951-7A3940180B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>
            <a:extLst>
              <a:ext uri="{FF2B5EF4-FFF2-40B4-BE49-F238E27FC236}">
                <a16:creationId xmlns:a16="http://schemas.microsoft.com/office/drawing/2014/main" id="{B6AFF832-0D64-545B-7278-6C0623C07C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E4CC605B-71D1-53F7-F667-EE56801B1C21}"/>
              </a:ext>
            </a:extLst>
          </p:cNvPr>
          <p:cNvSpPr txBox="1">
            <a:spLocks/>
          </p:cNvSpPr>
          <p:nvPr/>
        </p:nvSpPr>
        <p:spPr>
          <a:xfrm>
            <a:off x="202225" y="751239"/>
            <a:ext cx="8738380" cy="624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500" b="1" cap="all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80B04794-02AC-15C0-B7A1-622E6124BD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1636617"/>
              </p:ext>
            </p:extLst>
          </p:nvPr>
        </p:nvGraphicFramePr>
        <p:xfrm>
          <a:off x="467545" y="1375880"/>
          <a:ext cx="7920879" cy="5221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3940327-A773-9488-EA30-90E151E09B11}"/>
              </a:ext>
            </a:extLst>
          </p:cNvPr>
          <p:cNvSpPr txBox="1"/>
          <p:nvPr/>
        </p:nvSpPr>
        <p:spPr>
          <a:xfrm>
            <a:off x="1763688" y="906340"/>
            <a:ext cx="4596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 2025 году вступили в силу: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61509786"/>
      </p:ext>
    </p:extLst>
  </p:cSld>
  <p:clrMapOvr>
    <a:masterClrMapping/>
  </p:clrMapOvr>
  <p:transition spd="med">
    <p:cover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F7693-6262-395D-1A52-E37CFA9A0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2269D235-BAB8-99D4-1FD0-BC25AA7D0C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F5CF95-BF7C-C1C7-FBC1-80F915EC6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2239" y="5877272"/>
            <a:ext cx="2051643" cy="432048"/>
          </a:xfrm>
        </p:spPr>
        <p:txBody>
          <a:bodyPr/>
          <a:lstStyle/>
          <a:p>
            <a:pPr marL="0" indent="0" algn="ctr">
              <a:buNone/>
            </a:pPr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D54ADF44-AA4E-2780-F643-5A785B0A18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>
            <a:extLst>
              <a:ext uri="{FF2B5EF4-FFF2-40B4-BE49-F238E27FC236}">
                <a16:creationId xmlns:a16="http://schemas.microsoft.com/office/drawing/2014/main" id="{51C063F7-5092-397E-67CF-B0D3620557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02086F0-F483-1BD0-1681-DB53FF611663}"/>
              </a:ext>
            </a:extLst>
          </p:cNvPr>
          <p:cNvSpPr txBox="1">
            <a:spLocks/>
          </p:cNvSpPr>
          <p:nvPr/>
        </p:nvSpPr>
        <p:spPr>
          <a:xfrm>
            <a:off x="202225" y="751239"/>
            <a:ext cx="8738380" cy="624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500" b="1" cap="all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0928DA24-4F51-7D8A-BE1D-1CC2355CA4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9135352"/>
              </p:ext>
            </p:extLst>
          </p:nvPr>
        </p:nvGraphicFramePr>
        <p:xfrm>
          <a:off x="434793" y="548680"/>
          <a:ext cx="7920879" cy="5221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F1F597BA-3791-2497-A097-AC3D1C02D4F1}"/>
              </a:ext>
            </a:extLst>
          </p:cNvPr>
          <p:cNvSpPr txBox="1"/>
          <p:nvPr/>
        </p:nvSpPr>
        <p:spPr>
          <a:xfrm>
            <a:off x="1763688" y="906340"/>
            <a:ext cx="4596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 2025 году вступили в силу: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9953756"/>
      </p:ext>
    </p:extLst>
  </p:cSld>
  <p:clrMapOvr>
    <a:masterClrMapping/>
  </p:clrMapOvr>
  <p:transition spd="med">
    <p:cover dir="l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172F7F-8651-4D1D-B733-4C6E68C65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2239" y="5877272"/>
            <a:ext cx="2051643" cy="432048"/>
          </a:xfrm>
        </p:spPr>
        <p:txBody>
          <a:bodyPr/>
          <a:lstStyle/>
          <a:p>
            <a:pPr marL="0" indent="0" algn="ctr">
              <a:buNone/>
            </a:pPr>
            <a:endParaRPr lang="ru-RU" sz="2400" dirty="0"/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473BB4F9-C22A-44D1-9A33-ABBA21B0FD36}"/>
              </a:ext>
            </a:extLst>
          </p:cNvPr>
          <p:cNvSpPr txBox="1">
            <a:spLocks/>
          </p:cNvSpPr>
          <p:nvPr/>
        </p:nvSpPr>
        <p:spPr>
          <a:xfrm>
            <a:off x="202225" y="751239"/>
            <a:ext cx="8738380" cy="624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500" b="1" cap="all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499132B2-CD88-48F4-92C8-9E991EDB65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4050148"/>
              </p:ext>
            </p:extLst>
          </p:nvPr>
        </p:nvGraphicFramePr>
        <p:xfrm>
          <a:off x="202225" y="1375880"/>
          <a:ext cx="8581657" cy="5221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D3A2851-13A5-44B8-BA28-0B3055D4903D}"/>
              </a:ext>
            </a:extLst>
          </p:cNvPr>
          <p:cNvSpPr txBox="1"/>
          <p:nvPr/>
        </p:nvSpPr>
        <p:spPr>
          <a:xfrm>
            <a:off x="1763688" y="906340"/>
            <a:ext cx="4596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 2025 году вступили в силу: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0677528"/>
      </p:ext>
    </p:extLst>
  </p:cSld>
  <p:clrMapOvr>
    <a:masterClrMapping/>
  </p:clrMapOvr>
  <p:transition spd="med">
    <p:cover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1802C668-BC7C-448C-B185-CB6A32083D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559367"/>
              </p:ext>
            </p:extLst>
          </p:nvPr>
        </p:nvGraphicFramePr>
        <p:xfrm>
          <a:off x="457200" y="1052741"/>
          <a:ext cx="8229600" cy="5400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473BB4F9-C22A-44D1-9A33-ABBA21B0FD36}"/>
              </a:ext>
            </a:extLst>
          </p:cNvPr>
          <p:cNvSpPr txBox="1">
            <a:spLocks/>
          </p:cNvSpPr>
          <p:nvPr/>
        </p:nvSpPr>
        <p:spPr>
          <a:xfrm>
            <a:off x="202225" y="751239"/>
            <a:ext cx="8738380" cy="624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500" b="1" cap="all" dirty="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820947"/>
      </p:ext>
    </p:extLst>
  </p:cSld>
  <p:clrMapOvr>
    <a:masterClrMapping/>
  </p:clrMapOvr>
  <p:transition spd="med">
    <p:cover dir="l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1802C668-BC7C-448C-B185-CB6A32083D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7997037"/>
              </p:ext>
            </p:extLst>
          </p:nvPr>
        </p:nvGraphicFramePr>
        <p:xfrm>
          <a:off x="457200" y="1052741"/>
          <a:ext cx="8229600" cy="5400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473BB4F9-C22A-44D1-9A33-ABBA21B0FD36}"/>
              </a:ext>
            </a:extLst>
          </p:cNvPr>
          <p:cNvSpPr txBox="1">
            <a:spLocks/>
          </p:cNvSpPr>
          <p:nvPr/>
        </p:nvSpPr>
        <p:spPr>
          <a:xfrm>
            <a:off x="202225" y="751239"/>
            <a:ext cx="8738380" cy="624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500" b="1" cap="all" dirty="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249146"/>
      </p:ext>
    </p:extLst>
  </p:cSld>
  <p:clrMapOvr>
    <a:masterClrMapping/>
  </p:clrMapOvr>
  <p:transition spd="med">
    <p:cover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473BB4F9-C22A-44D1-9A33-ABBA21B0FD36}"/>
              </a:ext>
            </a:extLst>
          </p:cNvPr>
          <p:cNvSpPr txBox="1">
            <a:spLocks/>
          </p:cNvSpPr>
          <p:nvPr/>
        </p:nvSpPr>
        <p:spPr>
          <a:xfrm>
            <a:off x="202225" y="751239"/>
            <a:ext cx="8738380" cy="624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500" b="1" cap="all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4F72A2-27B3-4C92-9058-A42E72DCB3C3}"/>
              </a:ext>
            </a:extLst>
          </p:cNvPr>
          <p:cNvSpPr txBox="1"/>
          <p:nvPr/>
        </p:nvSpPr>
        <p:spPr>
          <a:xfrm>
            <a:off x="253805" y="800332"/>
            <a:ext cx="8365342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еречень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случаев, при которых не требуется получение разрешения на строительство </a:t>
            </a:r>
            <a:b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и, соответственно, не проводится экспертиза проектной документации </a:t>
            </a:r>
            <a:b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не осуществляется государственный строительный надзор </a:t>
            </a:r>
          </a:p>
          <a:p>
            <a:pPr algn="ctr"/>
            <a:r>
              <a:rPr lang="ru-RU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(постановление Правительства </a:t>
            </a:r>
            <a:r>
              <a:rPr lang="ru-RU" sz="1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РФ от </a:t>
            </a:r>
            <a:r>
              <a:rPr lang="ru-RU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19.01.2026 № 9 «О внесении изменений в постановление Правительства </a:t>
            </a:r>
            <a:r>
              <a:rPr lang="ru-RU" sz="1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РФ от </a:t>
            </a:r>
            <a:r>
              <a:rPr lang="ru-RU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12.11.2020 № 1816</a:t>
            </a:r>
            <a:r>
              <a:rPr lang="ru-RU" sz="1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»)</a:t>
            </a:r>
            <a:endParaRPr lang="ru-RU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3177"/>
            <a:ext cx="8229600" cy="4212988"/>
          </a:xfrm>
        </p:spPr>
        <p:txBody>
          <a:bodyPr/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строительство, реконструкция  линейных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объектов, предназначенных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транспортировки жидких углеводородов, размещаемых пользователем недр за пределами границ населенных пунктов в целях проведения работ по геологическому изучению недр и (или) разведки и добычи полезных ископаемых в границах участков недр, при условии, что предусмотренное проектной документацией общее количество горючих жидкостей, которые могут находиться в таких линейных объектах, составляет менее 200 тонн,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от класса опасности опасного производственного объекта, к которому впоследствии будут подключаться линейные объекты;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строительство, реконструкция линейных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объектов, за исключением вышеуказанных объектов, размещаемых пользователем недр за пределами границ населенных пунктов в целях проведения работ по геологическому изучению недр и (или) разведки и добычи полезных ископаемых в границах участков недр, при условии, что такие объекты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являются особо опасными, технически сложными и уникальными объектами.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3233031"/>
      </p:ext>
    </p:extLst>
  </p:cSld>
  <p:clrMapOvr>
    <a:masterClrMapping/>
  </p:clrMapOvr>
  <p:transition spd="med">
    <p:cover dir="lu"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73153</TotalTime>
  <Words>935</Words>
  <Application>Microsoft Office PowerPoint</Application>
  <PresentationFormat>Экран (4:3)</PresentationFormat>
  <Paragraphs>132</Paragraphs>
  <Slides>14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Оформление по умолчанию</vt:lpstr>
      <vt:lpstr>Презентация PowerPoint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Профилактические мероприятия</vt:lpstr>
      <vt:lpstr>рекомендации подконтрольным субъектам  по соблюдению требований в сфере федерального государственного строительного надзора:</vt:lpstr>
      <vt:lpstr>Презентация PowerPoint</vt:lpstr>
    </vt:vector>
  </TitlesOfParts>
  <Company>ГГТН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Копылов</dc:creator>
  <cp:lastModifiedBy>Салахова Гульназ Ильфатовна</cp:lastModifiedBy>
  <cp:revision>2964</cp:revision>
  <cp:lastPrinted>2026-02-20T12:32:37Z</cp:lastPrinted>
  <dcterms:created xsi:type="dcterms:W3CDTF">2000-02-02T11:29:10Z</dcterms:created>
  <dcterms:modified xsi:type="dcterms:W3CDTF">2026-02-26T10:51:08Z</dcterms:modified>
</cp:coreProperties>
</file>